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74" r:id="rId3"/>
    <p:sldId id="257" r:id="rId4"/>
    <p:sldId id="275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34"/>
    <p:restoredTop sz="94646"/>
  </p:normalViewPr>
  <p:slideViewPr>
    <p:cSldViewPr snapToGrid="0" snapToObjects="1">
      <p:cViewPr varScale="1">
        <p:scale>
          <a:sx n="80" d="100"/>
          <a:sy n="80" d="100"/>
        </p:scale>
        <p:origin x="192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55FDA-3A09-114B-8259-8E3E7A196BE4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28A946-0749-7E4E-BCEC-615A66800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341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28A946-0749-7E4E-BCEC-615A66800F12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172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8DF2D0-8859-334D-8DBD-0B8D704C8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1D8A4EA-3225-1F40-9F78-0B0779631B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13DB81-B1A9-3E47-BFFC-AC6122E8E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7858-4A01-6749-BC9E-CDAE0689C3F9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75333B-E57A-8144-917D-AC6F92F28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80EAF8-B42F-5248-889D-49509955C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D76A-3EE7-B846-B905-717CC50DD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1066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FA54BC-9B42-664B-AF67-2170CEA04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1E8186B-D801-5141-8A06-B2B50EF873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304EAA-FD17-F447-9D0A-BFDF2121D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7858-4A01-6749-BC9E-CDAE0689C3F9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0CB8AE-42B3-D74F-87C0-EF0212A82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D18321-BA42-6646-9C57-414D583F6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D76A-3EE7-B846-B905-717CC50DD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8369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FD1D421-E17F-4F46-8BDC-0FD954B9F1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9AB9C3C-80E8-A041-ABED-A7566C443F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7ED45F-D098-334F-9ADE-CD4D9A7D6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7858-4A01-6749-BC9E-CDAE0689C3F9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71EA5E-6D5F-BA41-A287-C56E6E1F8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08E248-4710-C64D-8197-AB5CE5B64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D76A-3EE7-B846-B905-717CC50DD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445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C2C405-BA46-4F49-BDD9-230B934AC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749BF7-2884-2049-8903-EC54C1D50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F53869-E1E9-B44F-AF97-38D9D3CF4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7858-4A01-6749-BC9E-CDAE0689C3F9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ECDE8A-9CB0-A34A-A372-545E10B42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52FB46-CA03-8C4A-B0C7-5F2016B64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D76A-3EE7-B846-B905-717CC50DD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673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27E21D-4C11-A645-9F39-AAFB1D4CA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0E7FDD-446E-B645-9695-26BC2DC97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CA46AD-833C-BB4D-8B1B-0334D45A6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7858-4A01-6749-BC9E-CDAE0689C3F9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76B016-813E-C74D-B026-E33F5D012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885017-9B3A-8F48-A7C0-0B671DF80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D76A-3EE7-B846-B905-717CC50DD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659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F52A19-7551-3341-88FA-F00D6C68A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868C77-42D8-744E-89C6-ABDF511BCD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E179011-6913-0743-88FF-BD5EAD0BC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EF879F9-6691-364A-9940-1F7B33840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7858-4A01-6749-BC9E-CDAE0689C3F9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55F1BA-A5F6-B84E-B480-8F4E67751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B616B28-D9E4-EE45-A7C5-EA5DF3C96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D76A-3EE7-B846-B905-717CC50DD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342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8DC13A-7CD0-904C-88F6-3C7F36FFE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C369C13-E5C2-2347-B779-36C7644A9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C8287DA-818C-3541-BE39-465D015976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91BB11-94A6-D148-8862-D2B3152DD5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9F8C721-AEEB-1D42-9400-02414CA793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BDF4623-55CB-F143-B314-08631C16F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7858-4A01-6749-BC9E-CDAE0689C3F9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1CF4738-E483-C64D-BDA2-A7767E02B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09813E7-D455-904B-93EB-6477BD85B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D76A-3EE7-B846-B905-717CC50DD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1340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ACBAAA-AB70-024E-BBED-D222C26D5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AE8D47C-B451-F940-B105-E8D888ADD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7858-4A01-6749-BC9E-CDAE0689C3F9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226FF0D-CABE-0742-B76B-16826EC26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1604712-A91B-D742-A161-7DE7A49CF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D76A-3EE7-B846-B905-717CC50DD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0806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9F83CEC-0E07-A549-B74C-6CFC81621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7858-4A01-6749-BC9E-CDAE0689C3F9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2A083BC-E75F-A749-A061-1D0D7911A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74C209-2014-6E42-9370-91292315D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D76A-3EE7-B846-B905-717CC50DD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0578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03DEB5-C725-3B46-8F0D-87FB2B0F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5EFED2-D858-3B4A-AE83-F52713DA8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93E2BF9-29C0-1B43-BCC7-1AAC7E7B8D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618F300-9BF0-D548-8776-3A251DB85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7858-4A01-6749-BC9E-CDAE0689C3F9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A908862-5E9A-EE4C-83B4-8AD933422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F0A5CEA-099C-C643-9E05-E53F25EB4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D76A-3EE7-B846-B905-717CC50DD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8674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F9847D-12D5-FA47-BDA5-E3E36357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A77D7A2-F5CE-4D41-A57F-F8CD89E6C2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6F18F8B-2C31-ED49-AF77-CA97464CAB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00840B-C20D-3045-91CE-559ACD47F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97858-4A01-6749-BC9E-CDAE0689C3F9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DDDDC92-D42F-0D48-B381-F38A9C774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74CC262-20B1-DA47-A316-1870C704D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D76A-3EE7-B846-B905-717CC50DD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5244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A9ADB7C-6D60-3445-82C1-7355AA7AE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C90D8F-9598-774D-97C2-43E1265A8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FBA0DA-D944-0C46-8419-8D2379E09C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97858-4A01-6749-BC9E-CDAE0689C3F9}" type="datetimeFigureOut">
              <a:rPr lang="fr-FR" smtClean="0"/>
              <a:t>21/03/2020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8CA79D-5BE8-8D4B-8AE1-654247F731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A4878C-ADCE-6441-BAD2-FA0D59FF32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4D76A-3EE7-B846-B905-717CC50DD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13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9.png"/><Relationship Id="rId5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36A463-E7D0-5C4D-AEB2-A927103C93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SECTIONS METHODES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7961A5C-9F1B-A248-9ED4-7F5AF43145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4800" dirty="0">
                <a:solidFill>
                  <a:srgbClr val="FF0000"/>
                </a:solidFill>
              </a:rPr>
              <a:t>Partie II</a:t>
            </a:r>
          </a:p>
          <a:p>
            <a:endParaRPr lang="fr-FR" sz="4800" dirty="0">
              <a:solidFill>
                <a:srgbClr val="FF0000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F35B47C-54BF-2241-991C-7CF0B9B144DA}"/>
              </a:ext>
            </a:extLst>
          </p:cNvPr>
          <p:cNvSpPr txBox="1"/>
          <p:nvPr/>
        </p:nvSpPr>
        <p:spPr>
          <a:xfrm>
            <a:off x="4253808" y="4667918"/>
            <a:ext cx="38734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u="sng" dirty="0">
                <a:solidFill>
                  <a:srgbClr val="FF0000"/>
                </a:solidFill>
              </a:rPr>
              <a:t>Le tracé hors solide</a:t>
            </a:r>
            <a:endParaRPr lang="fr-FR" sz="3600" dirty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3852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522"/>
    </mc:Choice>
    <mc:Fallback>
      <p:transition spd="slow" advTm="252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AD7E43-0564-C44C-85D3-37CAB72E0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170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r-FR" b="1" u="sng" dirty="0"/>
              <a:t>Problème</a:t>
            </a:r>
            <a:r>
              <a:rPr lang="fr-FR" dirty="0"/>
              <a:t> : Comment tracer la section du tétraèdre ABCD par le plan (PQR) ?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Image 4" descr="Une image contenant assis, pièce&#10;&#10;Description générée automatiquement">
            <a:extLst>
              <a:ext uri="{FF2B5EF4-FFF2-40B4-BE49-F238E27FC236}">
                <a16:creationId xmlns:a16="http://schemas.microsoft.com/office/drawing/2014/main" id="{9DF55722-CB2C-8C4E-A57B-83317AE350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51"/>
          <a:stretch/>
        </p:blipFill>
        <p:spPr>
          <a:xfrm>
            <a:off x="3489960" y="2026920"/>
            <a:ext cx="5704840" cy="434340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8A543BE3-B3BC-4640-988D-E2D3AA69CF69}"/>
              </a:ext>
            </a:extLst>
          </p:cNvPr>
          <p:cNvSpPr txBox="1"/>
          <p:nvPr/>
        </p:nvSpPr>
        <p:spPr>
          <a:xfrm>
            <a:off x="5730240" y="1905000"/>
            <a:ext cx="108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F0A6644-4C3E-634C-BD64-9136B2F97A44}"/>
              </a:ext>
            </a:extLst>
          </p:cNvPr>
          <p:cNvSpPr txBox="1"/>
          <p:nvPr/>
        </p:nvSpPr>
        <p:spPr>
          <a:xfrm>
            <a:off x="6187440" y="4215646"/>
            <a:ext cx="108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27EB852-F7E2-D041-B7C6-AF43A542AC53}"/>
              </a:ext>
            </a:extLst>
          </p:cNvPr>
          <p:cNvSpPr txBox="1"/>
          <p:nvPr/>
        </p:nvSpPr>
        <p:spPr>
          <a:xfrm>
            <a:off x="3246120" y="5045631"/>
            <a:ext cx="108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E1E590C-D887-BC4C-A755-CFB1691F84F0}"/>
              </a:ext>
            </a:extLst>
          </p:cNvPr>
          <p:cNvSpPr txBox="1"/>
          <p:nvPr/>
        </p:nvSpPr>
        <p:spPr>
          <a:xfrm>
            <a:off x="8465820" y="4403884"/>
            <a:ext cx="108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2646CD0-0A2E-6E47-B50D-4940A7E16B70}"/>
              </a:ext>
            </a:extLst>
          </p:cNvPr>
          <p:cNvSpPr txBox="1"/>
          <p:nvPr/>
        </p:nvSpPr>
        <p:spPr>
          <a:xfrm>
            <a:off x="4495800" y="3244334"/>
            <a:ext cx="108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4D2F416-C075-684A-8E43-7D4F0163C75F}"/>
              </a:ext>
            </a:extLst>
          </p:cNvPr>
          <p:cNvSpPr txBox="1"/>
          <p:nvPr/>
        </p:nvSpPr>
        <p:spPr>
          <a:xfrm>
            <a:off x="9006840" y="3829288"/>
            <a:ext cx="108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DE03064-5716-DB4F-A6D0-38163DB64F30}"/>
              </a:ext>
            </a:extLst>
          </p:cNvPr>
          <p:cNvSpPr txBox="1"/>
          <p:nvPr/>
        </p:nvSpPr>
        <p:spPr>
          <a:xfrm>
            <a:off x="7078980" y="5852160"/>
            <a:ext cx="108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693421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648"/>
    </mc:Choice>
    <mc:Fallback>
      <p:transition spd="slow" advTm="1264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A82CB7-3EDF-FD49-872E-B0899E8EE37E}"/>
              </a:ext>
            </a:extLst>
          </p:cNvPr>
          <p:cNvSpPr/>
          <p:nvPr/>
        </p:nvSpPr>
        <p:spPr>
          <a:xfrm>
            <a:off x="700087" y="328614"/>
            <a:ext cx="1087278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>
              <a:spcAft>
                <a:spcPts val="0"/>
              </a:spcAft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fr-FR" sz="4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4400" b="1" u="sng" dirty="0">
                <a:solidFill>
                  <a:srgbClr val="FF0000"/>
                </a:solidFill>
              </a:rPr>
              <a:t>La technique du tracé hors solide</a:t>
            </a:r>
            <a:endParaRPr lang="fr-FR" sz="4400" dirty="0">
              <a:solidFill>
                <a:srgbClr val="FF0000"/>
              </a:solidFill>
            </a:endParaRPr>
          </a:p>
          <a:p>
            <a:pPr hangingPunct="0"/>
            <a:r>
              <a:rPr lang="fr-FR" sz="4400" b="1" dirty="0"/>
              <a:t> </a:t>
            </a:r>
            <a:endParaRPr lang="fr-FR" sz="4400" dirty="0"/>
          </a:p>
          <a:p>
            <a:pPr algn="ctr" hangingPunct="0"/>
            <a:r>
              <a:rPr lang="fr-FR" sz="2800" dirty="0"/>
              <a:t>Si l’on connaît deux droites sécantes du plan qui doit couper le solide </a:t>
            </a:r>
          </a:p>
          <a:p>
            <a:pPr algn="ctr" hangingPunct="0"/>
            <a:r>
              <a:rPr lang="fr-FR" sz="2800" dirty="0"/>
              <a:t>on représente leur point d’intersection en prolongeant les tracés </a:t>
            </a:r>
          </a:p>
          <a:p>
            <a:pPr algn="ctr" hangingPunct="0"/>
            <a:r>
              <a:rPr lang="fr-FR" sz="2800" b="1" u="sng" dirty="0"/>
              <a:t>hors du solide</a:t>
            </a:r>
            <a:r>
              <a:rPr lang="fr-FR" sz="2800" dirty="0"/>
              <a:t>.</a:t>
            </a:r>
          </a:p>
          <a:p>
            <a:pPr hangingPunct="0"/>
            <a:r>
              <a:rPr lang="fr-FR" dirty="0"/>
              <a:t> </a:t>
            </a:r>
          </a:p>
          <a:p>
            <a:pPr lvl="0" hangingPunct="0">
              <a:spcAft>
                <a:spcPts val="0"/>
              </a:spcAft>
              <a:buSzPts val="1000"/>
            </a:pPr>
            <a:endParaRPr lang="fr-F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6148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8826"/>
    </mc:Choice>
    <mc:Fallback>
      <p:transition spd="slow" advTm="1882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AD7E43-0564-C44C-85D3-37CAB72E0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170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Image 4" descr="Une image contenant assis, pièce&#10;&#10;Description générée automatiquement">
            <a:extLst>
              <a:ext uri="{FF2B5EF4-FFF2-40B4-BE49-F238E27FC236}">
                <a16:creationId xmlns:a16="http://schemas.microsoft.com/office/drawing/2014/main" id="{9DF55722-CB2C-8C4E-A57B-83317AE350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951"/>
          <a:stretch/>
        </p:blipFill>
        <p:spPr>
          <a:xfrm>
            <a:off x="3489960" y="2026920"/>
            <a:ext cx="5704840" cy="434340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8A543BE3-B3BC-4640-988D-E2D3AA69CF69}"/>
              </a:ext>
            </a:extLst>
          </p:cNvPr>
          <p:cNvSpPr txBox="1"/>
          <p:nvPr/>
        </p:nvSpPr>
        <p:spPr>
          <a:xfrm>
            <a:off x="5730240" y="1905000"/>
            <a:ext cx="108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F0A6644-4C3E-634C-BD64-9136B2F97A44}"/>
              </a:ext>
            </a:extLst>
          </p:cNvPr>
          <p:cNvSpPr txBox="1"/>
          <p:nvPr/>
        </p:nvSpPr>
        <p:spPr>
          <a:xfrm>
            <a:off x="6187440" y="4215646"/>
            <a:ext cx="108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27EB852-F7E2-D041-B7C6-AF43A542AC53}"/>
              </a:ext>
            </a:extLst>
          </p:cNvPr>
          <p:cNvSpPr txBox="1"/>
          <p:nvPr/>
        </p:nvSpPr>
        <p:spPr>
          <a:xfrm>
            <a:off x="3246120" y="5045631"/>
            <a:ext cx="108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E1E590C-D887-BC4C-A755-CFB1691F84F0}"/>
              </a:ext>
            </a:extLst>
          </p:cNvPr>
          <p:cNvSpPr txBox="1"/>
          <p:nvPr/>
        </p:nvSpPr>
        <p:spPr>
          <a:xfrm>
            <a:off x="8465820" y="4403884"/>
            <a:ext cx="108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2646CD0-0A2E-6E47-B50D-4940A7E16B70}"/>
              </a:ext>
            </a:extLst>
          </p:cNvPr>
          <p:cNvSpPr txBox="1"/>
          <p:nvPr/>
        </p:nvSpPr>
        <p:spPr>
          <a:xfrm>
            <a:off x="4717103" y="3158609"/>
            <a:ext cx="108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4D2F416-C075-684A-8E43-7D4F0163C75F}"/>
              </a:ext>
            </a:extLst>
          </p:cNvPr>
          <p:cNvSpPr txBox="1"/>
          <p:nvPr/>
        </p:nvSpPr>
        <p:spPr>
          <a:xfrm>
            <a:off x="9006840" y="3829288"/>
            <a:ext cx="108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DE03064-5716-DB4F-A6D0-38163DB64F30}"/>
              </a:ext>
            </a:extLst>
          </p:cNvPr>
          <p:cNvSpPr txBox="1"/>
          <p:nvPr/>
        </p:nvSpPr>
        <p:spPr>
          <a:xfrm>
            <a:off x="7078980" y="5852160"/>
            <a:ext cx="108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288E47DA-F974-8A40-8A8E-CDC8374E2F3D}"/>
              </a:ext>
            </a:extLst>
          </p:cNvPr>
          <p:cNvCxnSpPr/>
          <p:nvPr/>
        </p:nvCxnSpPr>
        <p:spPr>
          <a:xfrm>
            <a:off x="6522720" y="4403884"/>
            <a:ext cx="45415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06CECF7E-89F3-1F44-8EC1-DB039BD23B9A}"/>
              </a:ext>
            </a:extLst>
          </p:cNvPr>
          <p:cNvCxnSpPr/>
          <p:nvPr/>
        </p:nvCxnSpPr>
        <p:spPr>
          <a:xfrm>
            <a:off x="5974080" y="2484120"/>
            <a:ext cx="4572000" cy="2289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23191EF8-1B54-1644-8506-52CE5209F9BD}"/>
              </a:ext>
            </a:extLst>
          </p:cNvPr>
          <p:cNvCxnSpPr>
            <a:cxnSpLocks/>
          </p:cNvCxnSpPr>
          <p:nvPr/>
        </p:nvCxnSpPr>
        <p:spPr>
          <a:xfrm>
            <a:off x="4693920" y="3429000"/>
            <a:ext cx="6031680" cy="1152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98EA0A30-0F1A-0B4D-8C66-0916E8ADBDC8}"/>
              </a:ext>
            </a:extLst>
          </p:cNvPr>
          <p:cNvSpPr txBox="1"/>
          <p:nvPr/>
        </p:nvSpPr>
        <p:spPr>
          <a:xfrm>
            <a:off x="4693920" y="1249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ZoneTexte 20">
                <a:extLst>
                  <a:ext uri="{FF2B5EF4-FFF2-40B4-BE49-F238E27FC236}">
                    <a16:creationId xmlns:a16="http://schemas.microsoft.com/office/drawing/2014/main" id="{5CC466E1-1CE1-EF44-A0D4-58107953ED43}"/>
                  </a:ext>
                </a:extLst>
              </p:cNvPr>
              <p:cNvSpPr txBox="1"/>
              <p:nvPr/>
            </p:nvSpPr>
            <p:spPr>
              <a:xfrm>
                <a:off x="440266" y="1117600"/>
                <a:ext cx="2556933" cy="48013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(QR)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∁</m:t>
                    </m:r>
                    <m:d>
                      <m:dPr>
                        <m:ctrlP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𝐴𝐶𝐷</m:t>
                        </m:r>
                      </m:e>
                    </m:d>
                    <m:r>
                      <m:rPr>
                        <m:sty m:val="p"/>
                      </m:rPr>
                      <a:rPr lang="fr-F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et</m:t>
                    </m:r>
                  </m:oMath>
                </a14:m>
                <a:endParaRPr lang="fr-FR" dirty="0"/>
              </a:p>
              <a:p>
                <a:r>
                  <a:rPr lang="fr-FR" dirty="0"/>
                  <a:t>(AD)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∁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𝐴𝐶𝐷</m:t>
                        </m:r>
                      </m:e>
                    </m:d>
                  </m:oMath>
                </a14:m>
                <a:endParaRPr lang="fr-FR" b="0" dirty="0">
                  <a:ea typeface="Cambria Math" panose="02040503050406030204" pitchFamily="18" charset="0"/>
                </a:endParaRPr>
              </a:p>
              <a:p>
                <a:r>
                  <a:rPr lang="fr-FR" dirty="0"/>
                  <a:t>(QR) et (AD) sont donc coplanaires. </a:t>
                </a:r>
              </a:p>
              <a:p>
                <a:r>
                  <a:rPr lang="fr-FR" dirty="0"/>
                  <a:t>Elles  sont sécantes en un point  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. </m:t>
                    </m:r>
                  </m:oMath>
                </a14:m>
                <a:endParaRPr lang="fr-FR" b="0" dirty="0">
                  <a:ea typeface="Cambria Math" panose="02040503050406030204" pitchFamily="18" charset="0"/>
                </a:endParaRPr>
              </a:p>
              <a:p>
                <a:r>
                  <a:rPr lang="fr-FR" dirty="0"/>
                  <a:t>On prolonge la droite (QR) et la droite (AD)</a:t>
                </a:r>
              </a:p>
              <a:p>
                <a:endParaRPr lang="fr-FR" b="0" dirty="0">
                  <a:ea typeface="Cambria Math" panose="02040503050406030204" pitchFamily="18" charset="0"/>
                </a:endParaRPr>
              </a:p>
              <a:p>
                <a:r>
                  <a:rPr lang="fr-FR" dirty="0"/>
                  <a:t>La droite (P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fr-FR" dirty="0"/>
                  <a:t>) est dans le plan (ABD). Donc</a:t>
                </a:r>
              </a:p>
              <a:p>
                <a:r>
                  <a:rPr lang="fr-FR" dirty="0"/>
                  <a:t> (P</a:t>
                </a:r>
                <a:r>
                  <a:rPr lang="fr-F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fr-FR" dirty="0"/>
                  <a:t>) 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d>
                      <m:dPr>
                        <m:ctrlP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𝐵𝐷</m:t>
                        </m:r>
                      </m:e>
                    </m:d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e>
                    </m:d>
                  </m:oMath>
                </a14:m>
                <a:endParaRPr lang="fr-FR" dirty="0"/>
              </a:p>
              <a:p>
                <a:endParaRPr lang="fr-FR" dirty="0"/>
              </a:p>
              <a:p>
                <a:endParaRPr lang="fr-FR" dirty="0"/>
              </a:p>
              <a:p>
                <a:r>
                  <a:rPr lang="fr-FR" dirty="0"/>
                  <a:t>La section est donc le quadrilatère </a:t>
                </a:r>
              </a:p>
              <a:p>
                <a:r>
                  <a:rPr lang="fr-FR" dirty="0"/>
                  <a:t>PQRH. </a:t>
                </a:r>
              </a:p>
            </p:txBody>
          </p:sp>
        </mc:Choice>
        <mc:Fallback xmlns="">
          <p:sp>
            <p:nvSpPr>
              <p:cNvPr id="21" name="ZoneTexte 20">
                <a:extLst>
                  <a:ext uri="{FF2B5EF4-FFF2-40B4-BE49-F238E27FC236}">
                    <a16:creationId xmlns:a16="http://schemas.microsoft.com/office/drawing/2014/main" id="{5CC466E1-1CE1-EF44-A0D4-58107953ED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266" y="1117600"/>
                <a:ext cx="2556933" cy="4801314"/>
              </a:xfrm>
              <a:prstGeom prst="rect">
                <a:avLst/>
              </a:prstGeom>
              <a:blipFill>
                <a:blip r:embed="rId4"/>
                <a:stretch>
                  <a:fillRect l="-1980" t="-528" r="-3465" b="-79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4A3751F4-18C0-0746-94D4-8D536A0B8D6A}"/>
              </a:ext>
            </a:extLst>
          </p:cNvPr>
          <p:cNvCxnSpPr>
            <a:cxnSpLocks/>
          </p:cNvCxnSpPr>
          <p:nvPr/>
        </p:nvCxnSpPr>
        <p:spPr>
          <a:xfrm>
            <a:off x="5189220" y="3613666"/>
            <a:ext cx="1359600" cy="792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9527660E-F905-334D-AF2F-D38284EDAE16}"/>
              </a:ext>
            </a:extLst>
          </p:cNvPr>
          <p:cNvCxnSpPr/>
          <p:nvPr/>
        </p:nvCxnSpPr>
        <p:spPr>
          <a:xfrm>
            <a:off x="6583680" y="4403883"/>
            <a:ext cx="2026920" cy="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E85BB41F-3B1C-2049-98CE-A0AC8BFB20F3}"/>
              </a:ext>
            </a:extLst>
          </p:cNvPr>
          <p:cNvCxnSpPr/>
          <p:nvPr/>
        </p:nvCxnSpPr>
        <p:spPr>
          <a:xfrm>
            <a:off x="8229600" y="4036334"/>
            <a:ext cx="320040" cy="367549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5730B888-7099-7543-93FD-706473831073}"/>
              </a:ext>
            </a:extLst>
          </p:cNvPr>
          <p:cNvCxnSpPr/>
          <p:nvPr/>
        </p:nvCxnSpPr>
        <p:spPr>
          <a:xfrm>
            <a:off x="8754533" y="4211668"/>
            <a:ext cx="1971066" cy="36933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DC277643-809F-7440-AD30-2EE27472CD6F}"/>
              </a:ext>
            </a:extLst>
          </p:cNvPr>
          <p:cNvCxnSpPr/>
          <p:nvPr/>
        </p:nvCxnSpPr>
        <p:spPr>
          <a:xfrm>
            <a:off x="5128260" y="3514725"/>
            <a:ext cx="3101340" cy="607335"/>
          </a:xfrm>
          <a:prstGeom prst="line">
            <a:avLst/>
          </a:prstGeom>
          <a:ln w="95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>
            <a:extLst>
              <a:ext uri="{FF2B5EF4-FFF2-40B4-BE49-F238E27FC236}">
                <a16:creationId xmlns:a16="http://schemas.microsoft.com/office/drawing/2014/main" id="{0399A3CF-5EF6-EE4D-8AE9-5F0E014FBC9E}"/>
              </a:ext>
            </a:extLst>
          </p:cNvPr>
          <p:cNvSpPr txBox="1"/>
          <p:nvPr/>
        </p:nvSpPr>
        <p:spPr>
          <a:xfrm>
            <a:off x="7966463" y="3680134"/>
            <a:ext cx="108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ZoneTexte 38">
                <a:extLst>
                  <a:ext uri="{FF2B5EF4-FFF2-40B4-BE49-F238E27FC236}">
                    <a16:creationId xmlns:a16="http://schemas.microsoft.com/office/drawing/2014/main" id="{DC1476B9-D5F7-B547-992E-4362753192C5}"/>
                  </a:ext>
                </a:extLst>
              </p:cNvPr>
              <p:cNvSpPr txBox="1"/>
              <p:nvPr/>
            </p:nvSpPr>
            <p:spPr>
              <a:xfrm>
                <a:off x="9677400" y="3978442"/>
                <a:ext cx="1082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39" name="ZoneTexte 38">
                <a:extLst>
                  <a:ext uri="{FF2B5EF4-FFF2-40B4-BE49-F238E27FC236}">
                    <a16:creationId xmlns:a16="http://schemas.microsoft.com/office/drawing/2014/main" id="{DC1476B9-D5F7-B547-992E-4362753192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7400" y="3978442"/>
                <a:ext cx="108204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376322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2516"/>
    </mc:Choice>
    <mc:Fallback>
      <p:transition spd="slow" advTm="5251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38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17A3EDA-87C4-1044-A6A0-9FA41825087C}"/>
              </a:ext>
            </a:extLst>
          </p:cNvPr>
          <p:cNvSpPr txBox="1"/>
          <p:nvPr/>
        </p:nvSpPr>
        <p:spPr>
          <a:xfrm>
            <a:off x="468072" y="334612"/>
            <a:ext cx="1069513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hangingPunct="0"/>
            <a:r>
              <a:rPr lang="fr-FR" sz="3200" dirty="0"/>
              <a:t>Le but est de passer d’une face à l’autre en ricochant grâce aux arrêtes .</a:t>
            </a:r>
          </a:p>
          <a:p>
            <a:pPr lvl="0" hangingPunct="0"/>
            <a:r>
              <a:rPr lang="fr-FR" sz="3200" dirty="0"/>
              <a:t>On est passé de la face (ACD) </a:t>
            </a:r>
          </a:p>
          <a:p>
            <a:pPr lvl="0" hangingPunct="0"/>
            <a:r>
              <a:rPr lang="fr-FR" sz="3200" dirty="0"/>
              <a:t>à la face ( ABD) </a:t>
            </a:r>
          </a:p>
          <a:p>
            <a:pPr lvl="0" hangingPunct="0"/>
            <a:r>
              <a:rPr lang="fr-FR" sz="3200" dirty="0"/>
              <a:t>en utilisant l’arrête (AD) parce qu’elle appartient aux deux faces. </a:t>
            </a:r>
          </a:p>
          <a:p>
            <a:pPr hangingPunct="0"/>
            <a:r>
              <a:rPr lang="fr-FR" dirty="0"/>
              <a:t> </a:t>
            </a:r>
          </a:p>
        </p:txBody>
      </p:sp>
      <p:pic>
        <p:nvPicPr>
          <p:cNvPr id="3" name="Image 2" descr="Une image contenant assis, pièce&#10;&#10;Description générée automatiquement">
            <a:extLst>
              <a:ext uri="{FF2B5EF4-FFF2-40B4-BE49-F238E27FC236}">
                <a16:creationId xmlns:a16="http://schemas.microsoft.com/office/drawing/2014/main" id="{151D440D-9413-5040-981E-2B945B2338C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656" t="6661"/>
          <a:stretch/>
        </p:blipFill>
        <p:spPr>
          <a:xfrm>
            <a:off x="3657600" y="2803922"/>
            <a:ext cx="5537200" cy="4054078"/>
          </a:xfrm>
          <a:prstGeom prst="rect">
            <a:avLst/>
          </a:prstGeom>
        </p:spPr>
      </p:pic>
      <p:sp>
        <p:nvSpPr>
          <p:cNvPr id="5" name="Triangle 4">
            <a:extLst>
              <a:ext uri="{FF2B5EF4-FFF2-40B4-BE49-F238E27FC236}">
                <a16:creationId xmlns:a16="http://schemas.microsoft.com/office/drawing/2014/main" id="{F6E2C70D-AAAC-8649-AA4F-FA2AD95BFB9F}"/>
              </a:ext>
            </a:extLst>
          </p:cNvPr>
          <p:cNvSpPr/>
          <p:nvPr/>
        </p:nvSpPr>
        <p:spPr>
          <a:xfrm rot="18910798">
            <a:off x="5523795" y="2838389"/>
            <a:ext cx="2629237" cy="3065597"/>
          </a:xfrm>
          <a:prstGeom prst="triangle">
            <a:avLst>
              <a:gd name="adj" fmla="val 63915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3C5015B-8ED8-204E-928E-2F5EEBC27BDE}"/>
              </a:ext>
            </a:extLst>
          </p:cNvPr>
          <p:cNvSpPr txBox="1"/>
          <p:nvPr/>
        </p:nvSpPr>
        <p:spPr>
          <a:xfrm>
            <a:off x="5517949" y="2773413"/>
            <a:ext cx="999067" cy="375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15808C6-FF18-DA4C-8B1D-097B07A2BD14}"/>
              </a:ext>
            </a:extLst>
          </p:cNvPr>
          <p:cNvSpPr txBox="1"/>
          <p:nvPr/>
        </p:nvSpPr>
        <p:spPr>
          <a:xfrm>
            <a:off x="3285674" y="5712930"/>
            <a:ext cx="999067" cy="375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49EC46B-ABAB-8F4B-9CC3-42237FCB069E}"/>
              </a:ext>
            </a:extLst>
          </p:cNvPr>
          <p:cNvSpPr txBox="1"/>
          <p:nvPr/>
        </p:nvSpPr>
        <p:spPr>
          <a:xfrm>
            <a:off x="9056687" y="4332453"/>
            <a:ext cx="999067" cy="375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E14AB87B-833B-274C-B592-2F54E691A577}"/>
              </a:ext>
            </a:extLst>
          </p:cNvPr>
          <p:cNvSpPr txBox="1"/>
          <p:nvPr/>
        </p:nvSpPr>
        <p:spPr>
          <a:xfrm>
            <a:off x="6925732" y="6490768"/>
            <a:ext cx="999067" cy="375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31" name="Triangle 30">
            <a:extLst>
              <a:ext uri="{FF2B5EF4-FFF2-40B4-BE49-F238E27FC236}">
                <a16:creationId xmlns:a16="http://schemas.microsoft.com/office/drawing/2014/main" id="{9517A021-45FF-DC41-8D78-DD3C43543187}"/>
              </a:ext>
            </a:extLst>
          </p:cNvPr>
          <p:cNvSpPr/>
          <p:nvPr/>
        </p:nvSpPr>
        <p:spPr>
          <a:xfrm rot="18910798">
            <a:off x="5523796" y="2830006"/>
            <a:ext cx="2629237" cy="3065597"/>
          </a:xfrm>
          <a:prstGeom prst="triangle">
            <a:avLst>
              <a:gd name="adj" fmla="val 63915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Triangle 32">
            <a:extLst>
              <a:ext uri="{FF2B5EF4-FFF2-40B4-BE49-F238E27FC236}">
                <a16:creationId xmlns:a16="http://schemas.microsoft.com/office/drawing/2014/main" id="{161D623F-5CDE-854C-9EB0-02AB7DE7BC1D}"/>
              </a:ext>
            </a:extLst>
          </p:cNvPr>
          <p:cNvSpPr/>
          <p:nvPr/>
        </p:nvSpPr>
        <p:spPr>
          <a:xfrm rot="20866617">
            <a:off x="3552633" y="2957117"/>
            <a:ext cx="5229358" cy="2184969"/>
          </a:xfrm>
          <a:prstGeom prst="triangle">
            <a:avLst>
              <a:gd name="adj" fmla="val 49089"/>
            </a:avLst>
          </a:prstGeom>
          <a:solidFill>
            <a:schemeClr val="accent2">
              <a:lumMod val="60000"/>
              <a:lumOff val="40000"/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930727-8EE3-7845-95B2-06558CE6DD97}"/>
              </a:ext>
            </a:extLst>
          </p:cNvPr>
          <p:cNvCxnSpPr>
            <a:cxnSpLocks/>
          </p:cNvCxnSpPr>
          <p:nvPr/>
        </p:nvCxnSpPr>
        <p:spPr>
          <a:xfrm>
            <a:off x="6463997" y="4805541"/>
            <a:ext cx="1922535" cy="1251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07F7CB1D-8A4F-C44A-8CD3-B06F5D2E0DF5}"/>
              </a:ext>
            </a:extLst>
          </p:cNvPr>
          <p:cNvCxnSpPr>
            <a:cxnSpLocks/>
            <a:stCxn id="18" idx="0"/>
          </p:cNvCxnSpPr>
          <p:nvPr/>
        </p:nvCxnSpPr>
        <p:spPr>
          <a:xfrm flipV="1">
            <a:off x="3785208" y="4520260"/>
            <a:ext cx="5066138" cy="1192670"/>
          </a:xfrm>
          <a:prstGeom prst="line">
            <a:avLst/>
          </a:prstGeom>
          <a:ln w="127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riangle 18">
            <a:extLst>
              <a:ext uri="{FF2B5EF4-FFF2-40B4-BE49-F238E27FC236}">
                <a16:creationId xmlns:a16="http://schemas.microsoft.com/office/drawing/2014/main" id="{95B1D741-4A50-ED44-BACD-AED206700CC6}"/>
              </a:ext>
            </a:extLst>
          </p:cNvPr>
          <p:cNvSpPr/>
          <p:nvPr/>
        </p:nvSpPr>
        <p:spPr>
          <a:xfrm rot="20866617">
            <a:off x="3678930" y="3016855"/>
            <a:ext cx="4949533" cy="2050600"/>
          </a:xfrm>
          <a:prstGeom prst="triangle">
            <a:avLst>
              <a:gd name="adj" fmla="val 4908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E7BAF48E-B487-DB43-8934-9BCC5F9547EE}"/>
              </a:ext>
            </a:extLst>
          </p:cNvPr>
          <p:cNvCxnSpPr>
            <a:endCxn id="31" idx="2"/>
          </p:cNvCxnSpPr>
          <p:nvPr/>
        </p:nvCxnSpPr>
        <p:spPr>
          <a:xfrm>
            <a:off x="5926669" y="3084669"/>
            <a:ext cx="1059697" cy="32920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47D7555B-5FB4-F648-8E11-9624935C82BF}"/>
              </a:ext>
            </a:extLst>
          </p:cNvPr>
          <p:cNvCxnSpPr/>
          <p:nvPr/>
        </p:nvCxnSpPr>
        <p:spPr>
          <a:xfrm>
            <a:off x="5063067" y="4030133"/>
            <a:ext cx="1505142" cy="8008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19061067-06CC-D54D-B36A-7FE0E8B47B46}"/>
              </a:ext>
            </a:extLst>
          </p:cNvPr>
          <p:cNvCxnSpPr/>
          <p:nvPr/>
        </p:nvCxnSpPr>
        <p:spPr>
          <a:xfrm>
            <a:off x="6524384" y="4805540"/>
            <a:ext cx="4199467" cy="31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0CA01B95-10DB-4845-8E83-2B730238FB46}"/>
              </a:ext>
            </a:extLst>
          </p:cNvPr>
          <p:cNvCxnSpPr>
            <a:cxnSpLocks/>
          </p:cNvCxnSpPr>
          <p:nvPr/>
        </p:nvCxnSpPr>
        <p:spPr>
          <a:xfrm>
            <a:off x="5063067" y="4030133"/>
            <a:ext cx="5922985" cy="125915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CA54FC69-4C57-2B42-972C-137DF602623A}"/>
              </a:ext>
            </a:extLst>
          </p:cNvPr>
          <p:cNvCxnSpPr>
            <a:cxnSpLocks/>
            <a:stCxn id="31" idx="0"/>
          </p:cNvCxnSpPr>
          <p:nvPr/>
        </p:nvCxnSpPr>
        <p:spPr>
          <a:xfrm>
            <a:off x="6017484" y="3017666"/>
            <a:ext cx="4701317" cy="2378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908606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8473"/>
    </mc:Choice>
    <mc:Fallback>
      <p:transition spd="slow" advTm="2847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8" grpId="0"/>
      <p:bldP spid="20" grpId="0"/>
      <p:bldP spid="22" grpId="0"/>
      <p:bldP spid="31" grpId="0" animBg="1"/>
      <p:bldP spid="33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oneTexte 26">
            <a:extLst>
              <a:ext uri="{FF2B5EF4-FFF2-40B4-BE49-F238E27FC236}">
                <a16:creationId xmlns:a16="http://schemas.microsoft.com/office/drawing/2014/main" id="{4E66759B-8925-3F48-AD1C-0C02B8C48AD3}"/>
              </a:ext>
            </a:extLst>
          </p:cNvPr>
          <p:cNvSpPr txBox="1"/>
          <p:nvPr/>
        </p:nvSpPr>
        <p:spPr>
          <a:xfrm>
            <a:off x="653143" y="359404"/>
            <a:ext cx="40790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FF0000"/>
                </a:solidFill>
              </a:rPr>
              <a:t>EXEMPLE 1</a:t>
            </a:r>
          </a:p>
          <a:p>
            <a:pPr algn="ctr"/>
            <a:endParaRPr lang="fr-FR" sz="2400" b="1" dirty="0">
              <a:solidFill>
                <a:srgbClr val="FF0000"/>
              </a:solidFill>
            </a:endParaRPr>
          </a:p>
        </p:txBody>
      </p:sp>
      <p:pic>
        <p:nvPicPr>
          <p:cNvPr id="10" name="Image 9" descr="Une image contenant jeu, assis, table&#10;&#10;Description générée automatiquement">
            <a:extLst>
              <a:ext uri="{FF2B5EF4-FFF2-40B4-BE49-F238E27FC236}">
                <a16:creationId xmlns:a16="http://schemas.microsoft.com/office/drawing/2014/main" id="{44B9980A-8B67-7D40-B338-FB656EE750B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0813" t="8081" r="13200" b="5050"/>
          <a:stretch/>
        </p:blipFill>
        <p:spPr>
          <a:xfrm>
            <a:off x="2158905" y="1320801"/>
            <a:ext cx="3590851" cy="3251200"/>
          </a:xfrm>
          <a:prstGeom prst="rect">
            <a:avLst/>
          </a:prstGeom>
        </p:spPr>
      </p:pic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2571561B-DF46-ED4D-AD1E-09D71A812B55}"/>
              </a:ext>
            </a:extLst>
          </p:cNvPr>
          <p:cNvCxnSpPr>
            <a:cxnSpLocks/>
          </p:cNvCxnSpPr>
          <p:nvPr/>
        </p:nvCxnSpPr>
        <p:spPr>
          <a:xfrm flipH="1">
            <a:off x="2852004" y="2167467"/>
            <a:ext cx="406772" cy="1629629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7229B1E1-D25F-5E47-8F91-4405A8739908}"/>
              </a:ext>
            </a:extLst>
          </p:cNvPr>
          <p:cNvCxnSpPr>
            <a:cxnSpLocks/>
          </p:cNvCxnSpPr>
          <p:nvPr/>
        </p:nvCxnSpPr>
        <p:spPr>
          <a:xfrm flipH="1" flipV="1">
            <a:off x="1567584" y="1981112"/>
            <a:ext cx="3425365" cy="4629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6912A661-979B-2D47-A57E-5850C064A452}"/>
              </a:ext>
            </a:extLst>
          </p:cNvPr>
          <p:cNvCxnSpPr>
            <a:cxnSpLocks/>
          </p:cNvCxnSpPr>
          <p:nvPr/>
        </p:nvCxnSpPr>
        <p:spPr>
          <a:xfrm flipV="1">
            <a:off x="653143" y="1515070"/>
            <a:ext cx="5307424" cy="13343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BC4300FB-507B-2046-BF7F-492F34C21279}"/>
              </a:ext>
            </a:extLst>
          </p:cNvPr>
          <p:cNvCxnSpPr>
            <a:cxnSpLocks/>
          </p:cNvCxnSpPr>
          <p:nvPr/>
        </p:nvCxnSpPr>
        <p:spPr>
          <a:xfrm>
            <a:off x="1194727" y="2521957"/>
            <a:ext cx="35804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DABF736C-1377-E942-86A3-37890B90B1A0}"/>
              </a:ext>
            </a:extLst>
          </p:cNvPr>
          <p:cNvCxnSpPr/>
          <p:nvPr/>
        </p:nvCxnSpPr>
        <p:spPr>
          <a:xfrm>
            <a:off x="4643318" y="2575519"/>
            <a:ext cx="0" cy="39929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D3C831D9-AB07-9E42-9009-B326C538DA74}"/>
              </a:ext>
            </a:extLst>
          </p:cNvPr>
          <p:cNvCxnSpPr>
            <a:cxnSpLocks/>
          </p:cNvCxnSpPr>
          <p:nvPr/>
        </p:nvCxnSpPr>
        <p:spPr>
          <a:xfrm flipV="1">
            <a:off x="4539368" y="888274"/>
            <a:ext cx="1210388" cy="57221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115">
            <a:extLst>
              <a:ext uri="{FF2B5EF4-FFF2-40B4-BE49-F238E27FC236}">
                <a16:creationId xmlns:a16="http://schemas.microsoft.com/office/drawing/2014/main" id="{6738C9FA-DCC5-5442-8337-1F6B3B468FE0}"/>
              </a:ext>
            </a:extLst>
          </p:cNvPr>
          <p:cNvCxnSpPr/>
          <p:nvPr/>
        </p:nvCxnSpPr>
        <p:spPr>
          <a:xfrm flipV="1">
            <a:off x="4643318" y="1174076"/>
            <a:ext cx="1418173" cy="13478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ZoneTexte 116">
                <a:extLst>
                  <a:ext uri="{FF2B5EF4-FFF2-40B4-BE49-F238E27FC236}">
                    <a16:creationId xmlns:a16="http://schemas.microsoft.com/office/drawing/2014/main" id="{F5C4F930-D878-9E4D-82D2-BA4F3B434D6C}"/>
                  </a:ext>
                </a:extLst>
              </p:cNvPr>
              <p:cNvSpPr txBox="1"/>
              <p:nvPr/>
            </p:nvSpPr>
            <p:spPr>
              <a:xfrm>
                <a:off x="1727304" y="2167467"/>
                <a:ext cx="70008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7" name="ZoneTexte 116">
                <a:extLst>
                  <a:ext uri="{FF2B5EF4-FFF2-40B4-BE49-F238E27FC236}">
                    <a16:creationId xmlns:a16="http://schemas.microsoft.com/office/drawing/2014/main" id="{F5C4F930-D878-9E4D-82D2-BA4F3B434D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7304" y="2167467"/>
                <a:ext cx="700087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ZoneTexte 117">
                <a:extLst>
                  <a:ext uri="{FF2B5EF4-FFF2-40B4-BE49-F238E27FC236}">
                    <a16:creationId xmlns:a16="http://schemas.microsoft.com/office/drawing/2014/main" id="{3BEA2E06-24CA-DD47-AA8F-8A68E4D95F66}"/>
                  </a:ext>
                </a:extLst>
              </p:cNvPr>
              <p:cNvSpPr txBox="1"/>
              <p:nvPr/>
            </p:nvSpPr>
            <p:spPr>
              <a:xfrm>
                <a:off x="4448729" y="5937714"/>
                <a:ext cx="70008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8" name="ZoneTexte 117">
                <a:extLst>
                  <a:ext uri="{FF2B5EF4-FFF2-40B4-BE49-F238E27FC236}">
                    <a16:creationId xmlns:a16="http://schemas.microsoft.com/office/drawing/2014/main" id="{3BEA2E06-24CA-DD47-AA8F-8A68E4D95F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8729" y="5937714"/>
                <a:ext cx="700087" cy="369332"/>
              </a:xfrm>
              <a:prstGeom prst="rect">
                <a:avLst/>
              </a:prstGeom>
              <a:blipFill>
                <a:blip r:embed="rId6"/>
                <a:stretch>
                  <a:fillRect b="-1034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ZoneTexte 118">
            <a:extLst>
              <a:ext uri="{FF2B5EF4-FFF2-40B4-BE49-F238E27FC236}">
                <a16:creationId xmlns:a16="http://schemas.microsoft.com/office/drawing/2014/main" id="{E5228989-7589-184C-BB7B-0CA000488D69}"/>
              </a:ext>
            </a:extLst>
          </p:cNvPr>
          <p:cNvSpPr txBox="1"/>
          <p:nvPr/>
        </p:nvSpPr>
        <p:spPr>
          <a:xfrm>
            <a:off x="2993902" y="4385139"/>
            <a:ext cx="700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</a:t>
            </a:r>
          </a:p>
        </p:txBody>
      </p:sp>
      <p:sp>
        <p:nvSpPr>
          <p:cNvPr id="120" name="ZoneTexte 119">
            <a:extLst>
              <a:ext uri="{FF2B5EF4-FFF2-40B4-BE49-F238E27FC236}">
                <a16:creationId xmlns:a16="http://schemas.microsoft.com/office/drawing/2014/main" id="{C7B4BBA5-EA72-1144-A5BB-9240E7F78678}"/>
              </a:ext>
            </a:extLst>
          </p:cNvPr>
          <p:cNvSpPr txBox="1"/>
          <p:nvPr/>
        </p:nvSpPr>
        <p:spPr>
          <a:xfrm>
            <a:off x="5161109" y="3722183"/>
            <a:ext cx="700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J</a:t>
            </a:r>
          </a:p>
        </p:txBody>
      </p:sp>
      <p:sp>
        <p:nvSpPr>
          <p:cNvPr id="121" name="ZoneTexte 120">
            <a:extLst>
              <a:ext uri="{FF2B5EF4-FFF2-40B4-BE49-F238E27FC236}">
                <a16:creationId xmlns:a16="http://schemas.microsoft.com/office/drawing/2014/main" id="{C8976BE7-C6E0-2441-AA18-074EC0520A26}"/>
              </a:ext>
            </a:extLst>
          </p:cNvPr>
          <p:cNvSpPr txBox="1"/>
          <p:nvPr/>
        </p:nvSpPr>
        <p:spPr>
          <a:xfrm>
            <a:off x="5379497" y="2495997"/>
            <a:ext cx="700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K</a:t>
            </a:r>
          </a:p>
        </p:txBody>
      </p:sp>
      <p:cxnSp>
        <p:nvCxnSpPr>
          <p:cNvPr id="124" name="Connecteur droit 123">
            <a:extLst>
              <a:ext uri="{FF2B5EF4-FFF2-40B4-BE49-F238E27FC236}">
                <a16:creationId xmlns:a16="http://schemas.microsoft.com/office/drawing/2014/main" id="{42749C32-563E-5B45-837E-2028B3B4255C}"/>
              </a:ext>
            </a:extLst>
          </p:cNvPr>
          <p:cNvCxnSpPr/>
          <p:nvPr/>
        </p:nvCxnSpPr>
        <p:spPr>
          <a:xfrm flipV="1">
            <a:off x="3303684" y="3797096"/>
            <a:ext cx="1786047" cy="498682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cteur droit 125">
            <a:extLst>
              <a:ext uri="{FF2B5EF4-FFF2-40B4-BE49-F238E27FC236}">
                <a16:creationId xmlns:a16="http://schemas.microsoft.com/office/drawing/2014/main" id="{8EED0438-4EBC-6C4F-855F-ADDE3ACEE507}"/>
              </a:ext>
            </a:extLst>
          </p:cNvPr>
          <p:cNvCxnSpPr>
            <a:cxnSpLocks/>
          </p:cNvCxnSpPr>
          <p:nvPr/>
        </p:nvCxnSpPr>
        <p:spPr>
          <a:xfrm>
            <a:off x="4661413" y="1848016"/>
            <a:ext cx="690991" cy="882121"/>
          </a:xfrm>
          <a:prstGeom prst="line">
            <a:avLst/>
          </a:prstGeom>
          <a:ln w="95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ZoneTexte 132">
                <a:extLst>
                  <a:ext uri="{FF2B5EF4-FFF2-40B4-BE49-F238E27FC236}">
                    <a16:creationId xmlns:a16="http://schemas.microsoft.com/office/drawing/2014/main" id="{D3552F13-5C41-1E47-8071-9A24B99FC6A9}"/>
                  </a:ext>
                </a:extLst>
              </p:cNvPr>
              <p:cNvSpPr txBox="1"/>
              <p:nvPr/>
            </p:nvSpPr>
            <p:spPr>
              <a:xfrm>
                <a:off x="5435779" y="1508229"/>
                <a:ext cx="70008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3" name="ZoneTexte 132">
                <a:extLst>
                  <a:ext uri="{FF2B5EF4-FFF2-40B4-BE49-F238E27FC236}">
                    <a16:creationId xmlns:a16="http://schemas.microsoft.com/office/drawing/2014/main" id="{D3552F13-5C41-1E47-8071-9A24B99FC6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5779" y="1508229"/>
                <a:ext cx="700087" cy="369332"/>
              </a:xfrm>
              <a:prstGeom prst="rect">
                <a:avLst/>
              </a:prstGeom>
              <a:blipFill>
                <a:blip r:embed="rId7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4" name="ZoneTexte 133">
            <a:extLst>
              <a:ext uri="{FF2B5EF4-FFF2-40B4-BE49-F238E27FC236}">
                <a16:creationId xmlns:a16="http://schemas.microsoft.com/office/drawing/2014/main" id="{AF2A4E61-DB87-8441-998F-14BEF81AF2D5}"/>
              </a:ext>
            </a:extLst>
          </p:cNvPr>
          <p:cNvSpPr txBox="1"/>
          <p:nvPr/>
        </p:nvSpPr>
        <p:spPr>
          <a:xfrm>
            <a:off x="2488414" y="2478900"/>
            <a:ext cx="700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</a:t>
            </a:r>
          </a:p>
        </p:txBody>
      </p:sp>
      <p:sp>
        <p:nvSpPr>
          <p:cNvPr id="135" name="ZoneTexte 134">
            <a:extLst>
              <a:ext uri="{FF2B5EF4-FFF2-40B4-BE49-F238E27FC236}">
                <a16:creationId xmlns:a16="http://schemas.microsoft.com/office/drawing/2014/main" id="{5F1CA7A2-A166-0F49-8D2C-4E73BBACC32F}"/>
              </a:ext>
            </a:extLst>
          </p:cNvPr>
          <p:cNvSpPr txBox="1"/>
          <p:nvPr/>
        </p:nvSpPr>
        <p:spPr>
          <a:xfrm>
            <a:off x="3267179" y="1558899"/>
            <a:ext cx="700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H</a:t>
            </a:r>
          </a:p>
        </p:txBody>
      </p:sp>
      <p:sp>
        <p:nvSpPr>
          <p:cNvPr id="136" name="ZoneTexte 135">
            <a:extLst>
              <a:ext uri="{FF2B5EF4-FFF2-40B4-BE49-F238E27FC236}">
                <a16:creationId xmlns:a16="http://schemas.microsoft.com/office/drawing/2014/main" id="{DF4AA665-52A8-6443-A14E-F39A3CD9F03C}"/>
              </a:ext>
            </a:extLst>
          </p:cNvPr>
          <p:cNvSpPr txBox="1"/>
          <p:nvPr/>
        </p:nvSpPr>
        <p:spPr>
          <a:xfrm>
            <a:off x="2567092" y="4209510"/>
            <a:ext cx="700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</a:t>
            </a:r>
          </a:p>
        </p:txBody>
      </p:sp>
      <p:sp>
        <p:nvSpPr>
          <p:cNvPr id="137" name="ZoneTexte 136">
            <a:extLst>
              <a:ext uri="{FF2B5EF4-FFF2-40B4-BE49-F238E27FC236}">
                <a16:creationId xmlns:a16="http://schemas.microsoft.com/office/drawing/2014/main" id="{DBFBE410-83F2-B540-B557-42AA3995C72C}"/>
              </a:ext>
            </a:extLst>
          </p:cNvPr>
          <p:cNvSpPr txBox="1"/>
          <p:nvPr/>
        </p:nvSpPr>
        <p:spPr>
          <a:xfrm>
            <a:off x="5114865" y="1917382"/>
            <a:ext cx="700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</a:t>
            </a:r>
          </a:p>
        </p:txBody>
      </p:sp>
      <p:sp>
        <p:nvSpPr>
          <p:cNvPr id="139" name="ZoneTexte 138">
            <a:extLst>
              <a:ext uri="{FF2B5EF4-FFF2-40B4-BE49-F238E27FC236}">
                <a16:creationId xmlns:a16="http://schemas.microsoft.com/office/drawing/2014/main" id="{38508A67-2948-3946-B166-0A2F862A1DA6}"/>
              </a:ext>
            </a:extLst>
          </p:cNvPr>
          <p:cNvSpPr txBox="1"/>
          <p:nvPr/>
        </p:nvSpPr>
        <p:spPr>
          <a:xfrm>
            <a:off x="4579629" y="4217813"/>
            <a:ext cx="700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</a:t>
            </a:r>
          </a:p>
        </p:txBody>
      </p:sp>
      <p:sp>
        <p:nvSpPr>
          <p:cNvPr id="140" name="ZoneTexte 139">
            <a:extLst>
              <a:ext uri="{FF2B5EF4-FFF2-40B4-BE49-F238E27FC236}">
                <a16:creationId xmlns:a16="http://schemas.microsoft.com/office/drawing/2014/main" id="{EBAE096A-4991-1849-8519-577C25A84D79}"/>
              </a:ext>
            </a:extLst>
          </p:cNvPr>
          <p:cNvSpPr txBox="1"/>
          <p:nvPr/>
        </p:nvSpPr>
        <p:spPr>
          <a:xfrm>
            <a:off x="5348669" y="3515219"/>
            <a:ext cx="700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</a:t>
            </a:r>
          </a:p>
        </p:txBody>
      </p:sp>
      <p:sp>
        <p:nvSpPr>
          <p:cNvPr id="141" name="ZoneTexte 140">
            <a:extLst>
              <a:ext uri="{FF2B5EF4-FFF2-40B4-BE49-F238E27FC236}">
                <a16:creationId xmlns:a16="http://schemas.microsoft.com/office/drawing/2014/main" id="{C1F07237-D8E4-0A49-9D9F-8C6E054ACEE4}"/>
              </a:ext>
            </a:extLst>
          </p:cNvPr>
          <p:cNvSpPr txBox="1"/>
          <p:nvPr/>
        </p:nvSpPr>
        <p:spPr>
          <a:xfrm>
            <a:off x="3178594" y="3441005"/>
            <a:ext cx="700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142" name="ZoneTexte 141">
            <a:extLst>
              <a:ext uri="{FF2B5EF4-FFF2-40B4-BE49-F238E27FC236}">
                <a16:creationId xmlns:a16="http://schemas.microsoft.com/office/drawing/2014/main" id="{7E124F11-9EB5-CD49-B5F2-7F358963382D}"/>
              </a:ext>
            </a:extLst>
          </p:cNvPr>
          <p:cNvSpPr txBox="1"/>
          <p:nvPr/>
        </p:nvSpPr>
        <p:spPr>
          <a:xfrm>
            <a:off x="4670266" y="2454913"/>
            <a:ext cx="700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3" name="ZoneTexte 142">
                <a:extLst>
                  <a:ext uri="{FF2B5EF4-FFF2-40B4-BE49-F238E27FC236}">
                    <a16:creationId xmlns:a16="http://schemas.microsoft.com/office/drawing/2014/main" id="{5E67618E-F022-C546-96C1-66594510458C}"/>
                  </a:ext>
                </a:extLst>
              </p:cNvPr>
              <p:cNvSpPr txBox="1"/>
              <p:nvPr/>
            </p:nvSpPr>
            <p:spPr>
              <a:xfrm>
                <a:off x="7207484" y="-85767"/>
                <a:ext cx="4984516" cy="78483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La principale difficulté est de </a:t>
                </a:r>
                <a:r>
                  <a:rPr lang="fr-FR" b="1" dirty="0"/>
                  <a:t>s’assurer à chaque fois </a:t>
                </a:r>
                <a:r>
                  <a:rPr lang="fr-FR" dirty="0"/>
                  <a:t>que </a:t>
                </a:r>
                <a:r>
                  <a:rPr lang="fr-FR" b="1" dirty="0">
                    <a:solidFill>
                      <a:srgbClr val="FF0000"/>
                    </a:solidFill>
                  </a:rPr>
                  <a:t>l’on travaille bien avec des droites coplanaires</a:t>
                </a:r>
                <a:r>
                  <a:rPr lang="fr-FR" dirty="0"/>
                  <a:t> car dans l’espace ce que l’on voit n’est pas forcément vrai</a:t>
                </a:r>
              </a:p>
              <a:p>
                <a:endParaRPr lang="fr-FR" dirty="0"/>
              </a:p>
              <a:p>
                <a:r>
                  <a:rPr lang="fr-FR" b="1" dirty="0">
                    <a:solidFill>
                      <a:srgbClr val="FF0000"/>
                    </a:solidFill>
                  </a:rPr>
                  <a:t>1-Première intersection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𝑷𝑸</m:t>
                        </m:r>
                      </m:e>
                    </m:d>
                    <m:r>
                      <a:rPr lang="fr-F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∁</m:t>
                    </m:r>
                  </m:oMath>
                </a14:m>
                <a:r>
                  <a:rPr lang="fr-FR" b="1" dirty="0">
                    <a:solidFill>
                      <a:srgbClr val="FF0000"/>
                    </a:solidFill>
                  </a:rPr>
                  <a:t>( EFGH) </a:t>
                </a:r>
              </a:p>
              <a:p>
                <a:r>
                  <a:rPr lang="fr-FR" b="1" dirty="0">
                    <a:solidFill>
                      <a:srgbClr val="FF0000"/>
                    </a:solidFill>
                  </a:rPr>
                  <a:t>2-Deuxième intersection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𝑹𝑷</m:t>
                        </m:r>
                      </m:e>
                    </m:d>
                  </m:oMath>
                </a14:m>
                <a:endParaRPr lang="fr-FR" b="1" dirty="0">
                  <a:solidFill>
                    <a:srgbClr val="FF0000"/>
                  </a:solidFill>
                </a:endParaRPr>
              </a:p>
              <a:p>
                <a:endParaRPr lang="fr-FR" b="1" dirty="0">
                  <a:solidFill>
                    <a:srgbClr val="FF0000"/>
                  </a:solidFill>
                </a:endParaRPr>
              </a:p>
              <a:p>
                <a:r>
                  <a:rPr lang="fr-FR" dirty="0"/>
                  <a:t>3-Objectif=&gt; rejoindre le point R sur la face (EABF) par « ricochet » sur l’arrête </a:t>
                </a:r>
              </a:p>
              <a:p>
                <a:r>
                  <a:rPr lang="fr-FR" dirty="0"/>
                  <a:t>(EF)  </a:t>
                </a:r>
                <a:r>
                  <a:rPr lang="fr-FR" b="1" dirty="0"/>
                  <a:t>intersection de (EFGH) et (EABF)</a:t>
                </a:r>
              </a:p>
              <a:p>
                <a:r>
                  <a:rPr lang="fr-FR" dirty="0"/>
                  <a:t>(PQ) </a:t>
                </a:r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∩</a:t>
                </a:r>
                <a:r>
                  <a:rPr lang="fr-FR" dirty="0"/>
                  <a:t> ( EF) = </a:t>
                </a:r>
                <a:r>
                  <a:rPr lang="fr-FR" dirty="0">
                    <a:latin typeface="Cambria Math" panose="02040503050406030204" pitchFamily="18" charset="0"/>
                  </a:rPr>
                  <a:t>{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fr-FR" dirty="0">
                    <a:latin typeface="Cambria Math" panose="02040503050406030204" pitchFamily="18" charset="0"/>
                  </a:rPr>
                  <a:t>}</a:t>
                </a:r>
                <a:endParaRPr lang="fr-FR" b="1" dirty="0"/>
              </a:p>
              <a:p>
                <a:r>
                  <a:rPr lang="fr-FR" dirty="0"/>
                  <a:t>4- (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fr-FR" dirty="0"/>
                  <a:t>R) 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fr-FR" dirty="0"/>
                  <a:t> ( AB)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</m:d>
                  </m:oMath>
                </a14:m>
                <a:r>
                  <a:rPr lang="fr-FR" dirty="0"/>
                  <a:t> ( ces deux droites sont coplanaires car dans la face ( ABFE) )</a:t>
                </a:r>
              </a:p>
              <a:p>
                <a:r>
                  <a:rPr lang="fr-FR" b="1" dirty="0">
                    <a:solidFill>
                      <a:srgbClr val="FF0000"/>
                    </a:solidFill>
                  </a:rPr>
                  <a:t>Troisième intersection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r-F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a:rPr lang="fr-F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</m:d>
                  </m:oMath>
                </a14:m>
                <a:endParaRPr lang="fr-FR" b="1" dirty="0">
                  <a:solidFill>
                    <a:srgbClr val="FF0000"/>
                  </a:solidFill>
                </a:endParaRPr>
              </a:p>
              <a:p>
                <a:r>
                  <a:rPr lang="fr-FR" dirty="0"/>
                  <a:t>5- Objectif=&gt; rejoindre la face (BCGF) par « ricochet » sur l’arrête (BF) </a:t>
                </a:r>
                <a:r>
                  <a:rPr lang="fr-FR" b="1" dirty="0"/>
                  <a:t>intersection de (ABFE) et (BCGF).</a:t>
                </a:r>
              </a:p>
              <a:p>
                <a:r>
                  <a:rPr lang="fr-FR" b="1" dirty="0">
                    <a:ea typeface="Cambria Math" panose="020405030504060302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fr-FR" dirty="0"/>
                  <a:t>R)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fr-FR" dirty="0"/>
                  <a:t> (BF)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</m:d>
                  </m:oMath>
                </a14:m>
                <a:endParaRPr lang="fr-FR" dirty="0"/>
              </a:p>
              <a:p>
                <a:r>
                  <a:rPr lang="fr-FR" b="1" dirty="0"/>
                  <a:t>Pour avoir une droite il faut deux points </a:t>
                </a:r>
                <a:r>
                  <a:rPr lang="fr-FR" dirty="0"/>
                  <a:t>donc pour avoir l’autre point on prolonge (PQ) et l’arrête (FG):</a:t>
                </a:r>
              </a:p>
              <a:p>
                <a:r>
                  <a:rPr lang="fr-FR" dirty="0"/>
                  <a:t>(PQ)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fr-FR" dirty="0"/>
                  <a:t> (FG) = </a:t>
                </a:r>
                <a:r>
                  <a:rPr lang="fr-FR" dirty="0">
                    <a:latin typeface="Cambria Math" panose="02040503050406030204" pitchFamily="18" charset="0"/>
                  </a:rPr>
                  <a:t>{</a:t>
                </a:r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𝛾}</a:t>
                </a:r>
                <a:r>
                  <a:rPr lang="fr-FR" dirty="0"/>
                  <a:t>  .</a:t>
                </a:r>
              </a:p>
              <a:p>
                <a:r>
                  <a:rPr lang="fr-FR" dirty="0"/>
                  <a:t> On trace ( 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𝛽𝛾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) 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fr-FR" dirty="0" err="1"/>
                  <a:t>insi</a:t>
                </a:r>
                <a:r>
                  <a:rPr lang="fr-FR" dirty="0"/>
                  <a:t> on obtient les points d’intersections  J et K et on a terminé , </a:t>
                </a:r>
              </a:p>
              <a:p>
                <a:r>
                  <a:rPr lang="fr-FR" dirty="0"/>
                  <a:t>La section est PRIJKQ</a:t>
                </a:r>
              </a:p>
              <a:p>
                <a:endParaRPr lang="fr-FR" dirty="0"/>
              </a:p>
              <a:p>
                <a:endParaRPr lang="fr-FR" dirty="0"/>
              </a:p>
            </p:txBody>
          </p:sp>
        </mc:Choice>
        <mc:Fallback>
          <p:sp>
            <p:nvSpPr>
              <p:cNvPr id="143" name="ZoneTexte 142">
                <a:extLst>
                  <a:ext uri="{FF2B5EF4-FFF2-40B4-BE49-F238E27FC236}">
                    <a16:creationId xmlns:a16="http://schemas.microsoft.com/office/drawing/2014/main" id="{5E67618E-F022-C546-96C1-6659451045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7484" y="-85767"/>
                <a:ext cx="4984516" cy="7848302"/>
              </a:xfrm>
              <a:prstGeom prst="rect">
                <a:avLst/>
              </a:prstGeom>
              <a:blipFill>
                <a:blip r:embed="rId8"/>
                <a:stretch>
                  <a:fillRect l="-1018" t="-324" r="-127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5" name="Connecteur droit 144">
            <a:extLst>
              <a:ext uri="{FF2B5EF4-FFF2-40B4-BE49-F238E27FC236}">
                <a16:creationId xmlns:a16="http://schemas.microsoft.com/office/drawing/2014/main" id="{CFE89414-7C22-3248-9C40-E946CED6B15A}"/>
              </a:ext>
            </a:extLst>
          </p:cNvPr>
          <p:cNvCxnSpPr/>
          <p:nvPr/>
        </p:nvCxnSpPr>
        <p:spPr>
          <a:xfrm flipV="1">
            <a:off x="3292451" y="1848016"/>
            <a:ext cx="1285587" cy="31945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7" name="Connecteur droit 146">
            <a:extLst>
              <a:ext uri="{FF2B5EF4-FFF2-40B4-BE49-F238E27FC236}">
                <a16:creationId xmlns:a16="http://schemas.microsoft.com/office/drawing/2014/main" id="{50722465-CECB-F94F-90B6-CB88375F5F56}"/>
              </a:ext>
            </a:extLst>
          </p:cNvPr>
          <p:cNvCxnSpPr/>
          <p:nvPr/>
        </p:nvCxnSpPr>
        <p:spPr>
          <a:xfrm>
            <a:off x="2852004" y="3722183"/>
            <a:ext cx="440447" cy="5735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onnecteur droit 148">
            <a:extLst>
              <a:ext uri="{FF2B5EF4-FFF2-40B4-BE49-F238E27FC236}">
                <a16:creationId xmlns:a16="http://schemas.microsoft.com/office/drawing/2014/main" id="{C551987B-B011-5843-8685-8220B81B20D5}"/>
              </a:ext>
            </a:extLst>
          </p:cNvPr>
          <p:cNvCxnSpPr>
            <a:cxnSpLocks/>
          </p:cNvCxnSpPr>
          <p:nvPr/>
        </p:nvCxnSpPr>
        <p:spPr>
          <a:xfrm flipV="1">
            <a:off x="5125598" y="2730137"/>
            <a:ext cx="240208" cy="1080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668840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1594"/>
    </mc:Choice>
    <mc:Fallback>
      <p:transition spd="slow" advTm="10159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17" grpId="0"/>
      <p:bldP spid="118" grpId="0"/>
      <p:bldP spid="119" grpId="0"/>
      <p:bldP spid="120" grpId="0"/>
      <p:bldP spid="121" grpId="0"/>
      <p:bldP spid="133" grpId="0"/>
      <p:bldP spid="134" grpId="0"/>
      <p:bldP spid="135" grpId="0"/>
      <p:bldP spid="136" grpId="0"/>
      <p:bldP spid="137" grpId="0"/>
      <p:bldP spid="139" grpId="0"/>
      <p:bldP spid="140" grpId="0"/>
      <p:bldP spid="141" grpId="0"/>
      <p:bldP spid="1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arallélogramme 13">
            <a:extLst>
              <a:ext uri="{FF2B5EF4-FFF2-40B4-BE49-F238E27FC236}">
                <a16:creationId xmlns:a16="http://schemas.microsoft.com/office/drawing/2014/main" id="{953D8FC4-4F8A-7B4F-86DC-1D83A8B95771}"/>
              </a:ext>
            </a:extLst>
          </p:cNvPr>
          <p:cNvSpPr/>
          <p:nvPr/>
        </p:nvSpPr>
        <p:spPr>
          <a:xfrm rot="20185137">
            <a:off x="4289400" y="4941736"/>
            <a:ext cx="1772734" cy="1072474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Parallélogramme 11">
            <a:extLst>
              <a:ext uri="{FF2B5EF4-FFF2-40B4-BE49-F238E27FC236}">
                <a16:creationId xmlns:a16="http://schemas.microsoft.com/office/drawing/2014/main" id="{6AA9B0CE-585C-5141-9626-1118C19264BE}"/>
              </a:ext>
            </a:extLst>
          </p:cNvPr>
          <p:cNvSpPr/>
          <p:nvPr/>
        </p:nvSpPr>
        <p:spPr>
          <a:xfrm rot="20185137">
            <a:off x="3940835" y="2923891"/>
            <a:ext cx="1723780" cy="846163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Parallélogramme 5">
            <a:extLst>
              <a:ext uri="{FF2B5EF4-FFF2-40B4-BE49-F238E27FC236}">
                <a16:creationId xmlns:a16="http://schemas.microsoft.com/office/drawing/2014/main" id="{B56BDA04-F97A-754D-8358-D9AFDC886CCA}"/>
              </a:ext>
            </a:extLst>
          </p:cNvPr>
          <p:cNvSpPr/>
          <p:nvPr/>
        </p:nvSpPr>
        <p:spPr>
          <a:xfrm>
            <a:off x="3714749" y="2835096"/>
            <a:ext cx="3386139" cy="593904"/>
          </a:xfrm>
          <a:prstGeom prst="parallelogram">
            <a:avLst>
              <a:gd name="adj" fmla="val 59177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Parallélogramme 6">
            <a:extLst>
              <a:ext uri="{FF2B5EF4-FFF2-40B4-BE49-F238E27FC236}">
                <a16:creationId xmlns:a16="http://schemas.microsoft.com/office/drawing/2014/main" id="{2C12DE46-3171-3E4B-8D2F-1857AD03C36E}"/>
              </a:ext>
            </a:extLst>
          </p:cNvPr>
          <p:cNvSpPr/>
          <p:nvPr/>
        </p:nvSpPr>
        <p:spPr>
          <a:xfrm>
            <a:off x="3714749" y="4683416"/>
            <a:ext cx="3386139" cy="655346"/>
          </a:xfrm>
          <a:prstGeom prst="parallelogram">
            <a:avLst>
              <a:gd name="adj" fmla="val 59177"/>
            </a:avLst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Parallélogramme 8">
            <a:extLst>
              <a:ext uri="{FF2B5EF4-FFF2-40B4-BE49-F238E27FC236}">
                <a16:creationId xmlns:a16="http://schemas.microsoft.com/office/drawing/2014/main" id="{499C7416-1014-7F4D-AC00-533772E78D23}"/>
              </a:ext>
            </a:extLst>
          </p:cNvPr>
          <p:cNvSpPr/>
          <p:nvPr/>
        </p:nvSpPr>
        <p:spPr>
          <a:xfrm rot="20185137">
            <a:off x="3813709" y="2206697"/>
            <a:ext cx="1772734" cy="921569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Parallélogramme 9">
            <a:extLst>
              <a:ext uri="{FF2B5EF4-FFF2-40B4-BE49-F238E27FC236}">
                <a16:creationId xmlns:a16="http://schemas.microsoft.com/office/drawing/2014/main" id="{FD2C5854-A55E-1D4B-A648-701593209305}"/>
              </a:ext>
            </a:extLst>
          </p:cNvPr>
          <p:cNvSpPr/>
          <p:nvPr/>
        </p:nvSpPr>
        <p:spPr>
          <a:xfrm rot="20185137">
            <a:off x="4070411" y="3757116"/>
            <a:ext cx="1852144" cy="1253741"/>
          </a:xfrm>
          <a:prstGeom prst="parallelogram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AF9CB44-ADF9-CD4A-9756-F267C7E30C2A}"/>
              </a:ext>
            </a:extLst>
          </p:cNvPr>
          <p:cNvSpPr txBox="1"/>
          <p:nvPr/>
        </p:nvSpPr>
        <p:spPr>
          <a:xfrm>
            <a:off x="6743700" y="2762716"/>
            <a:ext cx="71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4FC7E10-8283-EC48-ABEA-965D9BD296CA}"/>
              </a:ext>
            </a:extLst>
          </p:cNvPr>
          <p:cNvSpPr txBox="1"/>
          <p:nvPr/>
        </p:nvSpPr>
        <p:spPr>
          <a:xfrm>
            <a:off x="6743699" y="4668040"/>
            <a:ext cx="714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Q’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30CA9AF9-2499-8947-A95D-544D28DEC9D6}"/>
              </a:ext>
            </a:extLst>
          </p:cNvPr>
          <p:cNvCxnSpPr/>
          <p:nvPr/>
        </p:nvCxnSpPr>
        <p:spPr>
          <a:xfrm flipV="1">
            <a:off x="3400425" y="2486025"/>
            <a:ext cx="2802213" cy="124301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8DC845FE-7F5A-054F-A862-FB632935E89C}"/>
              </a:ext>
            </a:extLst>
          </p:cNvPr>
          <p:cNvCxnSpPr/>
          <p:nvPr/>
        </p:nvCxnSpPr>
        <p:spPr>
          <a:xfrm flipV="1">
            <a:off x="3774660" y="4360902"/>
            <a:ext cx="2802213" cy="124301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BE8D18A0-E50B-CB49-8C94-B953B30EFEDE}"/>
              </a:ext>
            </a:extLst>
          </p:cNvPr>
          <p:cNvSpPr txBox="1"/>
          <p:nvPr/>
        </p:nvSpPr>
        <p:spPr>
          <a:xfrm>
            <a:off x="4851916" y="2113527"/>
            <a:ext cx="647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5DFFDB17-5B26-8847-B221-297493242CEA}"/>
              </a:ext>
            </a:extLst>
          </p:cNvPr>
          <p:cNvSpPr txBox="1"/>
          <p:nvPr/>
        </p:nvSpPr>
        <p:spPr>
          <a:xfrm>
            <a:off x="6079331" y="2113527"/>
            <a:ext cx="1021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9B93D6C-10C1-9847-A853-9535E015A940}"/>
              </a:ext>
            </a:extLst>
          </p:cNvPr>
          <p:cNvSpPr txBox="1"/>
          <p:nvPr/>
        </p:nvSpPr>
        <p:spPr>
          <a:xfrm>
            <a:off x="6522242" y="4181984"/>
            <a:ext cx="1021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D’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ZoneTexte 22">
                <a:extLst>
                  <a:ext uri="{FF2B5EF4-FFF2-40B4-BE49-F238E27FC236}">
                    <a16:creationId xmlns:a16="http://schemas.microsoft.com/office/drawing/2014/main" id="{BC83BFF2-EFCB-9F42-9499-B926AC7DC287}"/>
                  </a:ext>
                </a:extLst>
              </p:cNvPr>
              <p:cNvSpPr txBox="1"/>
              <p:nvPr/>
            </p:nvSpPr>
            <p:spPr>
              <a:xfrm>
                <a:off x="8458200" y="2343150"/>
                <a:ext cx="22860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Q//Q’</a:t>
                </a:r>
              </a:p>
              <a:p>
                <a:r>
                  <a:rPr lang="fr-FR" dirty="0"/>
                  <a:t>SI P</a:t>
                </a:r>
                <a:r>
                  <a:rPr lang="fr-FR" dirty="0">
                    <a:sym typeface="Symbol" pitchFamily="2" charset="2"/>
                  </a:rPr>
                  <a:t> </a:t>
                </a:r>
                <a:r>
                  <a:rPr lang="fr-FR" dirty="0"/>
                  <a:t> Q =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</m:oMath>
                </a14:m>
                <a:endParaRPr lang="fr-FR" dirty="0"/>
              </a:p>
              <a:p>
                <a:r>
                  <a:rPr lang="fr-FR" dirty="0"/>
                  <a:t>Et si P </a:t>
                </a:r>
                <a:r>
                  <a:rPr lang="fr-FR" dirty="0">
                    <a:sym typeface="Symbol" pitchFamily="2" charset="2"/>
                  </a:rPr>
                  <a:t></a:t>
                </a:r>
                <a:r>
                  <a:rPr lang="fr-FR" dirty="0"/>
                  <a:t> Q’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d>
                  </m:oMath>
                </a14:m>
                <a:endParaRPr lang="fr-FR" dirty="0"/>
              </a:p>
              <a:p>
                <a:r>
                  <a:rPr lang="fr-FR" dirty="0"/>
                  <a:t>Alors D//D'</a:t>
                </a:r>
              </a:p>
            </p:txBody>
          </p:sp>
        </mc:Choice>
        <mc:Fallback xmlns="">
          <p:sp>
            <p:nvSpPr>
              <p:cNvPr id="23" name="ZoneTexte 22">
                <a:extLst>
                  <a:ext uri="{FF2B5EF4-FFF2-40B4-BE49-F238E27FC236}">
                    <a16:creationId xmlns:a16="http://schemas.microsoft.com/office/drawing/2014/main" id="{BC83BFF2-EFCB-9F42-9499-B926AC7DC2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8200" y="2343150"/>
                <a:ext cx="2286000" cy="1200329"/>
              </a:xfrm>
              <a:prstGeom prst="rect">
                <a:avLst/>
              </a:prstGeom>
              <a:blipFill>
                <a:blip r:embed="rId5"/>
                <a:stretch>
                  <a:fillRect l="-2210" t="-2105" b="-736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ZoneTexte 23">
            <a:extLst>
              <a:ext uri="{FF2B5EF4-FFF2-40B4-BE49-F238E27FC236}">
                <a16:creationId xmlns:a16="http://schemas.microsoft.com/office/drawing/2014/main" id="{0620A18D-7821-F045-BA8F-20C9405299C4}"/>
              </a:ext>
            </a:extLst>
          </p:cNvPr>
          <p:cNvSpPr txBox="1"/>
          <p:nvPr/>
        </p:nvSpPr>
        <p:spPr>
          <a:xfrm>
            <a:off x="4214813" y="3000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18C2F66-83CC-CB46-8DFB-7A85476BA3D0}"/>
              </a:ext>
            </a:extLst>
          </p:cNvPr>
          <p:cNvSpPr txBox="1"/>
          <p:nvPr/>
        </p:nvSpPr>
        <p:spPr>
          <a:xfrm>
            <a:off x="736172" y="315561"/>
            <a:ext cx="100514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/>
              <a:t>Remarque</a:t>
            </a:r>
            <a:r>
              <a:rPr lang="fr-FR" sz="2400" dirty="0"/>
              <a:t>: on peut aussi utiliser le parallélisme pour obtenir J en utilisant la </a:t>
            </a:r>
          </a:p>
          <a:p>
            <a:r>
              <a:rPr lang="fr-FR" sz="2400" dirty="0"/>
              <a:t>REGLE 3 ci -dessous </a:t>
            </a:r>
            <a:r>
              <a:rPr lang="fr-FR" sz="2400">
                <a:solidFill>
                  <a:srgbClr val="FF0000"/>
                </a:solidFill>
              </a:rPr>
              <a:t>: </a:t>
            </a:r>
            <a:endParaRPr lang="fr-FR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24D316CE-6770-4E40-B8F7-DF1C2B743A3E}"/>
                  </a:ext>
                </a:extLst>
              </p:cNvPr>
              <p:cNvSpPr/>
              <p:nvPr/>
            </p:nvSpPr>
            <p:spPr>
              <a:xfrm>
                <a:off x="503584" y="2650614"/>
                <a:ext cx="3233334" cy="20313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dirty="0"/>
                  <a:t>on trace la parallèle à (PQ) passant par I , </a:t>
                </a:r>
              </a:p>
              <a:p>
                <a:r>
                  <a:rPr lang="fr-FR" dirty="0"/>
                  <a:t>elle coupe (BC) en J. </a:t>
                </a:r>
              </a:p>
              <a:p>
                <a:r>
                  <a:rPr lang="fr-FR" dirty="0"/>
                  <a:t>Puis on trace</a:t>
                </a:r>
              </a:p>
              <a:p>
                <a:r>
                  <a:rPr lang="fr-FR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m:rPr>
                            <m:sty m:val="p"/>
                          </m:rPr>
                          <a:rPr lang="fr-FR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J</m:t>
                        </m:r>
                      </m:e>
                    </m:d>
                    <m:r>
                      <a:rPr lang="fr-FR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fr-FR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et</m:t>
                    </m:r>
                    <m:r>
                      <a:rPr lang="fr-FR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  <m:r>
                          <m:rPr>
                            <m:sty m:val="p"/>
                          </m:rPr>
                          <a:rPr lang="fr-FR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J</m:t>
                        </m:r>
                      </m:e>
                    </m:d>
                    <m:r>
                      <a:rPr lang="fr-FR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fr-FR" b="1" dirty="0"/>
                  <a:t> </a:t>
                </a:r>
                <a:r>
                  <a:rPr lang="fr-FR" dirty="0"/>
                  <a:t>(GC)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</m:d>
                  </m:oMath>
                </a14:m>
                <a:r>
                  <a:rPr lang="fr-FR" dirty="0"/>
                  <a:t> . Cette méthode mélange le tracé hors –solide et le parallélisme.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24D316CE-6770-4E40-B8F7-DF1C2B743A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584" y="2650614"/>
                <a:ext cx="3233334" cy="2031325"/>
              </a:xfrm>
              <a:prstGeom prst="rect">
                <a:avLst/>
              </a:prstGeom>
              <a:blipFill>
                <a:blip r:embed="rId6"/>
                <a:stretch>
                  <a:fillRect l="-1569" t="-1242" r="-1176" b="-310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482829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5088"/>
    </mc:Choice>
    <mc:Fallback>
      <p:transition spd="slow" advTm="2508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.5|0.8|0.6|0.6|0.7|0.7|0.6|0.8|7.1|8.4|4.6|5.6|0.6|0.6|2.6|4.2|0.2|0.2|5.4|1.7|0.6|0.5|0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3.6|0.7|0.2|0.2|0.2|0.9|0.2|1.2|1.2|2|1.9|1.2|1.4|1.1|1.8|1.8|2.4|1.9|1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0.9|1.6|1.4|0.4|0.3|0.3|0.4|0.5|0.7|10.5|3.7|2.7|1.9|1.8|15.3|1.5|0.8|0.8|1.7|1.8|2.5|1.6|0.9|9.2|1.6|1.3|1.1|3.6|0.7|0.9|4.3|3.5|1.1|0.9|1.4|1.7|1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.8|1.3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2131</TotalTime>
  <Words>516</Words>
  <Application>Microsoft Macintosh PowerPoint</Application>
  <PresentationFormat>Grand écran</PresentationFormat>
  <Paragraphs>110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Times New Roman</vt:lpstr>
      <vt:lpstr>Thème Office</vt:lpstr>
      <vt:lpstr>SECTIONS METHODES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SECTIONS METHODE </dc:title>
  <dc:creator>florence francillette</dc:creator>
  <cp:lastModifiedBy>florence francillette</cp:lastModifiedBy>
  <cp:revision>120</cp:revision>
  <dcterms:created xsi:type="dcterms:W3CDTF">2020-03-18T15:52:56Z</dcterms:created>
  <dcterms:modified xsi:type="dcterms:W3CDTF">2020-03-21T21:35:27Z</dcterms:modified>
</cp:coreProperties>
</file>