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B6D66-406E-41F9-A438-E76D67BCCC68}" v="1" dt="2020-03-24T14:36:14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6"/>
  </p:normalViewPr>
  <p:slideViewPr>
    <p:cSldViewPr snapToGrid="0" snapToObjects="1">
      <p:cViewPr varScale="1">
        <p:scale>
          <a:sx n="68" d="100"/>
          <a:sy n="68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francillette" userId="1a005090217ea7ee" providerId="LiveId" clId="{3B2B6D66-406E-41F9-A438-E76D67BCCC68}"/>
    <pc:docChg chg="custSel modSld">
      <pc:chgData name="florence francillette" userId="1a005090217ea7ee" providerId="LiveId" clId="{3B2B6D66-406E-41F9-A438-E76D67BCCC68}" dt="2020-03-24T14:37:32.226" v="16" actId="478"/>
      <pc:docMkLst>
        <pc:docMk/>
      </pc:docMkLst>
      <pc:sldChg chg="delSp delAnim">
        <pc:chgData name="florence francillette" userId="1a005090217ea7ee" providerId="LiveId" clId="{3B2B6D66-406E-41F9-A438-E76D67BCCC68}" dt="2020-03-24T14:36:11.725" v="1" actId="478"/>
        <pc:sldMkLst>
          <pc:docMk/>
          <pc:sldMk cId="4233852630" sldId="256"/>
        </pc:sldMkLst>
        <pc:picChg chg="del">
          <ac:chgData name="florence francillette" userId="1a005090217ea7ee" providerId="LiveId" clId="{3B2B6D66-406E-41F9-A438-E76D67BCCC68}" dt="2020-03-24T14:36:11.725" v="1" actId="478"/>
          <ac:picMkLst>
            <pc:docMk/>
            <pc:sldMk cId="4233852630" sldId="256"/>
            <ac:picMk id="7" creationId="{3D5111B7-6C25-D84F-9157-640A00D7C278}"/>
          </ac:picMkLst>
        </pc:picChg>
      </pc:sldChg>
      <pc:sldChg chg="delSp delAnim">
        <pc:chgData name="florence francillette" userId="1a005090217ea7ee" providerId="LiveId" clId="{3B2B6D66-406E-41F9-A438-E76D67BCCC68}" dt="2020-03-24T14:36:07.180" v="0" actId="478"/>
        <pc:sldMkLst>
          <pc:docMk/>
          <pc:sldMk cId="2106148949" sldId="257"/>
        </pc:sldMkLst>
        <pc:picChg chg="del">
          <ac:chgData name="florence francillette" userId="1a005090217ea7ee" providerId="LiveId" clId="{3B2B6D66-406E-41F9-A438-E76D67BCCC68}" dt="2020-03-24T14:36:07.180" v="0" actId="478"/>
          <ac:picMkLst>
            <pc:docMk/>
            <pc:sldMk cId="2106148949" sldId="257"/>
            <ac:picMk id="8" creationId="{A9C81AF8-06EC-124E-A8B6-96954193E0FF}"/>
          </ac:picMkLst>
        </pc:picChg>
      </pc:sldChg>
      <pc:sldChg chg="delSp delAnim">
        <pc:chgData name="florence francillette" userId="1a005090217ea7ee" providerId="LiveId" clId="{3B2B6D66-406E-41F9-A438-E76D67BCCC68}" dt="2020-03-24T14:36:16.097" v="2" actId="478"/>
        <pc:sldMkLst>
          <pc:docMk/>
          <pc:sldMk cId="3908606893" sldId="258"/>
        </pc:sldMkLst>
        <pc:picChg chg="del">
          <ac:chgData name="florence francillette" userId="1a005090217ea7ee" providerId="LiveId" clId="{3B2B6D66-406E-41F9-A438-E76D67BCCC68}" dt="2020-03-24T14:36:16.097" v="2" actId="478"/>
          <ac:picMkLst>
            <pc:docMk/>
            <pc:sldMk cId="3908606893" sldId="258"/>
            <ac:picMk id="30" creationId="{15D1E203-F55D-A948-A5B3-D48266707698}"/>
          </ac:picMkLst>
        </pc:picChg>
      </pc:sldChg>
      <pc:sldChg chg="delSp delAnim">
        <pc:chgData name="florence francillette" userId="1a005090217ea7ee" providerId="LiveId" clId="{3B2B6D66-406E-41F9-A438-E76D67BCCC68}" dt="2020-03-24T14:36:21.324" v="3" actId="478"/>
        <pc:sldMkLst>
          <pc:docMk/>
          <pc:sldMk cId="3668840623" sldId="259"/>
        </pc:sldMkLst>
        <pc:picChg chg="del">
          <ac:chgData name="florence francillette" userId="1a005090217ea7ee" providerId="LiveId" clId="{3B2B6D66-406E-41F9-A438-E76D67BCCC68}" dt="2020-03-24T14:36:21.324" v="3" actId="478"/>
          <ac:picMkLst>
            <pc:docMk/>
            <pc:sldMk cId="3668840623" sldId="259"/>
            <ac:picMk id="31" creationId="{3BB02F54-D7C8-B544-BAD8-B80D18077F79}"/>
          </ac:picMkLst>
        </pc:picChg>
      </pc:sldChg>
      <pc:sldChg chg="delSp delAnim">
        <pc:chgData name="florence francillette" userId="1a005090217ea7ee" providerId="LiveId" clId="{3B2B6D66-406E-41F9-A438-E76D67BCCC68}" dt="2020-03-24T14:36:37.639" v="4" actId="478"/>
        <pc:sldMkLst>
          <pc:docMk/>
          <pc:sldMk cId="1482829833" sldId="260"/>
        </pc:sldMkLst>
        <pc:picChg chg="del">
          <ac:chgData name="florence francillette" userId="1a005090217ea7ee" providerId="LiveId" clId="{3B2B6D66-406E-41F9-A438-E76D67BCCC68}" dt="2020-03-24T14:36:37.639" v="4" actId="478"/>
          <ac:picMkLst>
            <pc:docMk/>
            <pc:sldMk cId="1482829833" sldId="260"/>
            <ac:picMk id="29" creationId="{C6945995-98D3-154F-8394-27258FD19DC3}"/>
          </ac:picMkLst>
        </pc:picChg>
      </pc:sldChg>
      <pc:sldChg chg="delSp delAnim">
        <pc:chgData name="florence francillette" userId="1a005090217ea7ee" providerId="LiveId" clId="{3B2B6D66-406E-41F9-A438-E76D67BCCC68}" dt="2020-03-24T14:36:41.004" v="5" actId="478"/>
        <pc:sldMkLst>
          <pc:docMk/>
          <pc:sldMk cId="1801728924" sldId="261"/>
        </pc:sldMkLst>
        <pc:picChg chg="del">
          <ac:chgData name="florence francillette" userId="1a005090217ea7ee" providerId="LiveId" clId="{3B2B6D66-406E-41F9-A438-E76D67BCCC68}" dt="2020-03-24T14:36:41.004" v="5" actId="478"/>
          <ac:picMkLst>
            <pc:docMk/>
            <pc:sldMk cId="1801728924" sldId="261"/>
            <ac:picMk id="24" creationId="{7789B181-AB4D-A243-B625-A243E0A86013}"/>
          </ac:picMkLst>
        </pc:picChg>
      </pc:sldChg>
      <pc:sldChg chg="delSp delAnim">
        <pc:chgData name="florence francillette" userId="1a005090217ea7ee" providerId="LiveId" clId="{3B2B6D66-406E-41F9-A438-E76D67BCCC68}" dt="2020-03-24T14:36:51.075" v="6" actId="478"/>
        <pc:sldMkLst>
          <pc:docMk/>
          <pc:sldMk cId="396934702" sldId="262"/>
        </pc:sldMkLst>
        <pc:picChg chg="del">
          <ac:chgData name="florence francillette" userId="1a005090217ea7ee" providerId="LiveId" clId="{3B2B6D66-406E-41F9-A438-E76D67BCCC68}" dt="2020-03-24T14:36:51.075" v="6" actId="478"/>
          <ac:picMkLst>
            <pc:docMk/>
            <pc:sldMk cId="396934702" sldId="262"/>
            <ac:picMk id="30" creationId="{3BDCD118-1ED3-4540-AEA1-9ECA027D7434}"/>
          </ac:picMkLst>
        </pc:picChg>
      </pc:sldChg>
      <pc:sldChg chg="delSp delAnim">
        <pc:chgData name="florence francillette" userId="1a005090217ea7ee" providerId="LiveId" clId="{3B2B6D66-406E-41F9-A438-E76D67BCCC68}" dt="2020-03-24T14:36:55.051" v="7" actId="478"/>
        <pc:sldMkLst>
          <pc:docMk/>
          <pc:sldMk cId="74271681" sldId="263"/>
        </pc:sldMkLst>
        <pc:picChg chg="del">
          <ac:chgData name="florence francillette" userId="1a005090217ea7ee" providerId="LiveId" clId="{3B2B6D66-406E-41F9-A438-E76D67BCCC68}" dt="2020-03-24T14:36:55.051" v="7" actId="478"/>
          <ac:picMkLst>
            <pc:docMk/>
            <pc:sldMk cId="74271681" sldId="263"/>
            <ac:picMk id="34" creationId="{20874BE2-3898-F244-99C9-873CB25568E8}"/>
          </ac:picMkLst>
        </pc:picChg>
      </pc:sldChg>
      <pc:sldChg chg="delSp delAnim">
        <pc:chgData name="florence francillette" userId="1a005090217ea7ee" providerId="LiveId" clId="{3B2B6D66-406E-41F9-A438-E76D67BCCC68}" dt="2020-03-24T14:36:58.742" v="8" actId="478"/>
        <pc:sldMkLst>
          <pc:docMk/>
          <pc:sldMk cId="1939601787" sldId="264"/>
        </pc:sldMkLst>
        <pc:picChg chg="del">
          <ac:chgData name="florence francillette" userId="1a005090217ea7ee" providerId="LiveId" clId="{3B2B6D66-406E-41F9-A438-E76D67BCCC68}" dt="2020-03-24T14:36:58.742" v="8" actId="478"/>
          <ac:picMkLst>
            <pc:docMk/>
            <pc:sldMk cId="1939601787" sldId="264"/>
            <ac:picMk id="52" creationId="{524AF25D-4DCC-9F47-BA5D-DF94D4B09C9F}"/>
          </ac:picMkLst>
        </pc:picChg>
      </pc:sldChg>
      <pc:sldChg chg="delSp delAnim">
        <pc:chgData name="florence francillette" userId="1a005090217ea7ee" providerId="LiveId" clId="{3B2B6D66-406E-41F9-A438-E76D67BCCC68}" dt="2020-03-24T14:37:04.898" v="9" actId="478"/>
        <pc:sldMkLst>
          <pc:docMk/>
          <pc:sldMk cId="981921928" sldId="265"/>
        </pc:sldMkLst>
        <pc:picChg chg="del">
          <ac:chgData name="florence francillette" userId="1a005090217ea7ee" providerId="LiveId" clId="{3B2B6D66-406E-41F9-A438-E76D67BCCC68}" dt="2020-03-24T14:37:04.898" v="9" actId="478"/>
          <ac:picMkLst>
            <pc:docMk/>
            <pc:sldMk cId="981921928" sldId="265"/>
            <ac:picMk id="11" creationId="{4A49727C-82B5-EF4F-B355-71FF8C990858}"/>
          </ac:picMkLst>
        </pc:picChg>
      </pc:sldChg>
      <pc:sldChg chg="delSp delAnim">
        <pc:chgData name="florence francillette" userId="1a005090217ea7ee" providerId="LiveId" clId="{3B2B6D66-406E-41F9-A438-E76D67BCCC68}" dt="2020-03-24T14:37:17.083" v="12" actId="478"/>
        <pc:sldMkLst>
          <pc:docMk/>
          <pc:sldMk cId="2671679838" sldId="266"/>
        </pc:sldMkLst>
        <pc:picChg chg="del">
          <ac:chgData name="florence francillette" userId="1a005090217ea7ee" providerId="LiveId" clId="{3B2B6D66-406E-41F9-A438-E76D67BCCC68}" dt="2020-03-24T14:37:17.083" v="12" actId="478"/>
          <ac:picMkLst>
            <pc:docMk/>
            <pc:sldMk cId="2671679838" sldId="266"/>
            <ac:picMk id="61" creationId="{85F6E727-3AB7-2043-B6E3-40BA9911D37F}"/>
          </ac:picMkLst>
        </pc:picChg>
      </pc:sldChg>
      <pc:sldChg chg="delSp delAnim">
        <pc:chgData name="florence francillette" userId="1a005090217ea7ee" providerId="LiveId" clId="{3B2B6D66-406E-41F9-A438-E76D67BCCC68}" dt="2020-03-24T14:37:08.908" v="10" actId="478"/>
        <pc:sldMkLst>
          <pc:docMk/>
          <pc:sldMk cId="2724778366" sldId="267"/>
        </pc:sldMkLst>
        <pc:picChg chg="del">
          <ac:chgData name="florence francillette" userId="1a005090217ea7ee" providerId="LiveId" clId="{3B2B6D66-406E-41F9-A438-E76D67BCCC68}" dt="2020-03-24T14:37:08.908" v="10" actId="478"/>
          <ac:picMkLst>
            <pc:docMk/>
            <pc:sldMk cId="2724778366" sldId="267"/>
            <ac:picMk id="8" creationId="{C16FCBB9-570A-E340-BB86-3C3E0B4E6C3E}"/>
          </ac:picMkLst>
        </pc:picChg>
      </pc:sldChg>
      <pc:sldChg chg="delSp delAnim">
        <pc:chgData name="florence francillette" userId="1a005090217ea7ee" providerId="LiveId" clId="{3B2B6D66-406E-41F9-A438-E76D67BCCC68}" dt="2020-03-24T14:37:12.724" v="11" actId="478"/>
        <pc:sldMkLst>
          <pc:docMk/>
          <pc:sldMk cId="3694263116" sldId="268"/>
        </pc:sldMkLst>
        <pc:picChg chg="del">
          <ac:chgData name="florence francillette" userId="1a005090217ea7ee" providerId="LiveId" clId="{3B2B6D66-406E-41F9-A438-E76D67BCCC68}" dt="2020-03-24T14:37:12.724" v="11" actId="478"/>
          <ac:picMkLst>
            <pc:docMk/>
            <pc:sldMk cId="3694263116" sldId="268"/>
            <ac:picMk id="8" creationId="{ABD1E48B-D235-1948-BC2B-8316EEB47B3E}"/>
          </ac:picMkLst>
        </pc:picChg>
      </pc:sldChg>
      <pc:sldChg chg="delSp delAnim">
        <pc:chgData name="florence francillette" userId="1a005090217ea7ee" providerId="LiveId" clId="{3B2B6D66-406E-41F9-A438-E76D67BCCC68}" dt="2020-03-24T14:37:21.897" v="13" actId="478"/>
        <pc:sldMkLst>
          <pc:docMk/>
          <pc:sldMk cId="2187979621" sldId="269"/>
        </pc:sldMkLst>
        <pc:picChg chg="del">
          <ac:chgData name="florence francillette" userId="1a005090217ea7ee" providerId="LiveId" clId="{3B2B6D66-406E-41F9-A438-E76D67BCCC68}" dt="2020-03-24T14:37:21.897" v="13" actId="478"/>
          <ac:picMkLst>
            <pc:docMk/>
            <pc:sldMk cId="2187979621" sldId="269"/>
            <ac:picMk id="5" creationId="{66BCE876-7C1B-2442-85C1-AAFE09975887}"/>
          </ac:picMkLst>
        </pc:picChg>
      </pc:sldChg>
      <pc:sldChg chg="delSp delAnim">
        <pc:chgData name="florence francillette" userId="1a005090217ea7ee" providerId="LiveId" clId="{3B2B6D66-406E-41F9-A438-E76D67BCCC68}" dt="2020-03-24T14:37:29.021" v="15" actId="478"/>
        <pc:sldMkLst>
          <pc:docMk/>
          <pc:sldMk cId="3056464898" sldId="270"/>
        </pc:sldMkLst>
        <pc:picChg chg="del">
          <ac:chgData name="florence francillette" userId="1a005090217ea7ee" providerId="LiveId" clId="{3B2B6D66-406E-41F9-A438-E76D67BCCC68}" dt="2020-03-24T14:37:29.021" v="15" actId="478"/>
          <ac:picMkLst>
            <pc:docMk/>
            <pc:sldMk cId="3056464898" sldId="270"/>
            <ac:picMk id="5" creationId="{A2B4EF08-CDFF-394F-9E8F-B7449D33FBB7}"/>
          </ac:picMkLst>
        </pc:picChg>
      </pc:sldChg>
      <pc:sldChg chg="delSp delAnim">
        <pc:chgData name="florence francillette" userId="1a005090217ea7ee" providerId="LiveId" clId="{3B2B6D66-406E-41F9-A438-E76D67BCCC68}" dt="2020-03-24T14:37:25.118" v="14" actId="478"/>
        <pc:sldMkLst>
          <pc:docMk/>
          <pc:sldMk cId="2957465302" sldId="272"/>
        </pc:sldMkLst>
        <pc:picChg chg="del">
          <ac:chgData name="florence francillette" userId="1a005090217ea7ee" providerId="LiveId" clId="{3B2B6D66-406E-41F9-A438-E76D67BCCC68}" dt="2020-03-24T14:37:25.118" v="14" actId="478"/>
          <ac:picMkLst>
            <pc:docMk/>
            <pc:sldMk cId="2957465302" sldId="272"/>
            <ac:picMk id="4" creationId="{37A35202-6A8B-A642-89EE-4FEA334B0FEB}"/>
          </ac:picMkLst>
        </pc:picChg>
      </pc:sldChg>
      <pc:sldChg chg="delSp delAnim">
        <pc:chgData name="florence francillette" userId="1a005090217ea7ee" providerId="LiveId" clId="{3B2B6D66-406E-41F9-A438-E76D67BCCC68}" dt="2020-03-24T14:37:32.226" v="16" actId="478"/>
        <pc:sldMkLst>
          <pc:docMk/>
          <pc:sldMk cId="2675712631" sldId="273"/>
        </pc:sldMkLst>
        <pc:picChg chg="del">
          <ac:chgData name="florence francillette" userId="1a005090217ea7ee" providerId="LiveId" clId="{3B2B6D66-406E-41F9-A438-E76D67BCCC68}" dt="2020-03-24T14:37:32.226" v="16" actId="478"/>
          <ac:picMkLst>
            <pc:docMk/>
            <pc:sldMk cId="2675712631" sldId="273"/>
            <ac:picMk id="8" creationId="{28BA3BBC-8C29-1544-BE5E-F0A2F85C5B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5FDA-3A09-114B-8259-8E3E7A196BE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A946-0749-7E4E-BCEC-615A66800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8A946-0749-7E4E-BCEC-615A66800F1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29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DF2D0-8859-334D-8DBD-0B8D704C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D8A4EA-3225-1F40-9F78-0B0779631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13DB81-B1A9-3E47-BFFC-AC6122E8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5333B-E57A-8144-917D-AC6F92F2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80EAF8-B42F-5248-889D-49509955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06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A54BC-9B42-664B-AF67-2170CEA0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E8186B-D801-5141-8A06-B2B50EF8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04EAA-FD17-F447-9D0A-BFDF2121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CB8AE-42B3-D74F-87C0-EF0212A8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18321-BA42-6646-9C57-414D583F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D1D421-E17F-4F46-8BDC-0FD954B9F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AB9C3C-80E8-A041-ABED-A7566C443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7ED45F-D098-334F-9ADE-CD4D9A7D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71EA5E-6D5F-BA41-A287-C56E6E1F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8E248-4710-C64D-8197-AB5CE5B6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2C405-BA46-4F49-BDD9-230B934A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49BF7-2884-2049-8903-EC54C1D5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53869-E1E9-B44F-AF97-38D9D3CF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CDE8A-9CB0-A34A-A372-545E10B4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52FB46-CA03-8C4A-B0C7-5F2016B6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7E21D-4C11-A645-9F39-AAFB1D4C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E7FDD-446E-B645-9695-26BC2DC9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CA46AD-833C-BB4D-8B1B-0334D45A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76B016-813E-C74D-B026-E33F5D01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885017-9B3A-8F48-A7C0-0B671DF8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52A19-7551-3341-88FA-F00D6C68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68C77-42D8-744E-89C6-ABDF511B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179011-6913-0743-88FF-BD5EAD0BC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F879F9-6691-364A-9940-1F7B3384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55F1BA-A5F6-B84E-B480-8F4E6775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616B28-D9E4-EE45-A7C5-EA5DF3C9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4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DC13A-7CD0-904C-88F6-3C7F36FF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69C13-E5C2-2347-B779-36C7644A9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8287DA-818C-3541-BE39-465D0159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1BB11-94A6-D148-8862-D2B3152D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F8C721-AEEB-1D42-9400-02414CA79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DF4623-55CB-F143-B314-08631C16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CF4738-E483-C64D-BDA2-A7767E02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813E7-D455-904B-93EB-6477BD8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4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CBAAA-AB70-024E-BBED-D222C26D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E8D47C-B451-F940-B105-E8D888AD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26FF0D-CABE-0742-B76B-16826EC2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04712-A91B-D742-A161-7DE7A49C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0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F83CEC-0E07-A549-B74C-6CFC8162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A083BC-E75F-A749-A061-1D0D7911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74C209-2014-6E42-9370-91292315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3DEB5-C725-3B46-8F0D-87FB2B0F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EFED2-D858-3B4A-AE83-F52713DA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3E2BF9-29C0-1B43-BCC7-1AAC7E7B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18F300-9BF0-D548-8776-3A251DB8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908862-5E9A-EE4C-83B4-8AD93342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0A5CEA-099C-C643-9E05-E53F25EB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7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9847D-12D5-FA47-BDA5-E3E36357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77D7A2-F5CE-4D41-A57F-F8CD89E6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F18F8B-2C31-ED49-AF77-CA97464C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00840B-C20D-3045-91CE-559ACD47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DDC92-D42F-0D48-B381-F38A9C77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4CC262-20B1-DA47-A316-1870C704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24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9ADB7C-6D60-3445-82C1-7355AA7A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90D8F-9598-774D-97C2-43E1265A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BA0DA-D944-0C46-8419-8D2379E09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97858-4A01-6749-BC9E-CDAE0689C3F9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CA79D-5BE8-8D4B-8AE1-654247F73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4878C-ADCE-6441-BAD2-FA0D59FF3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D76A-3EE7-B846-B905-717CC50DD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1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6A463-E7D0-5C4D-AEB2-A927103C9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SECTIONS METHODE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961A5C-9F1B-A248-9ED4-7F5AF4314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8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"/>
    </mc:Choice>
    <mc:Fallback xmlns="">
      <p:transition spd="slow" advTm="30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5CD1B-0455-8249-A1BB-0BAE699A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4650" cy="14351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 2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Représenter la section du tétraèdre par le plan P passant par G et parallèle aux droites (AB) et (CD).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774A9B-6857-3A4D-8FFF-CDC4B7A2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12" t="6311" r="6289" b="6676"/>
          <a:stretch/>
        </p:blipFill>
        <p:spPr>
          <a:xfrm>
            <a:off x="4114800" y="2100263"/>
            <a:ext cx="4157664" cy="3786187"/>
          </a:xfrm>
        </p:spPr>
      </p:pic>
    </p:spTree>
    <p:extLst>
      <p:ext uri="{BB962C8B-B14F-4D97-AF65-F5344CB8AC3E}">
        <p14:creationId xmlns:p14="http://schemas.microsoft.com/office/powerpoint/2010/main" val="981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"/>
    </mc:Choice>
    <mc:Fallback xmlns="">
      <p:transition spd="slow" advTm="59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643AA-2DB0-2F49-BE3D-A4087C6E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RAPPEL : PROPRIETE SUR LE PARRALLELISME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91CC9-9FAC-3543-8700-521ACEF2D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Si une droite (D) est parallèle à deux plans (P) et (P’) sécants suivant une droite (</a:t>
            </a:r>
            <a:r>
              <a:rPr lang="fr-FR" dirty="0" err="1"/>
              <a:t>Δ</a:t>
            </a:r>
            <a:r>
              <a:rPr lang="fr-FR" dirty="0"/>
              <a:t>) alors (</a:t>
            </a:r>
            <a:r>
              <a:rPr lang="fr-FR" dirty="0" err="1"/>
              <a:t>Δ</a:t>
            </a:r>
            <a:r>
              <a:rPr lang="fr-FR" dirty="0"/>
              <a:t>) // ( D ) 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745DF2-0C48-6E49-B40E-8DC10C6392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94" y="2815589"/>
            <a:ext cx="3634106" cy="30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"/>
    </mc:Choice>
    <mc:Fallback xmlns="">
      <p:transition spd="slow" advTm="21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/>
              <p:nvPr/>
            </p:nvSpPr>
            <p:spPr>
              <a:xfrm>
                <a:off x="200026" y="335845"/>
                <a:ext cx="10558462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/>
                  <a:t>( CD)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𝐴𝐶𝐷</m:t>
                        </m:r>
                      </m:e>
                    </m:d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𝑑𝑜𝑛𝑐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// (ACD) .</a:t>
                </a:r>
              </a:p>
              <a:p>
                <a:r>
                  <a:rPr lang="fr-FR" sz="3600" dirty="0"/>
                  <a:t>On a   ( CD) // (ABD) et (CD)// P   . De plus (ACD) et P sont sécants suivant une droite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𝑝𝑎𝑠𝑠𝑎𝑛𝑡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 puisque G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P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r-FR" sz="3600" dirty="0"/>
                  <a:t> (ACD). </a:t>
                </a:r>
              </a:p>
              <a:p>
                <a:r>
                  <a:rPr lang="fr-FR" sz="3600" dirty="0"/>
                  <a:t>Donc si (ACD)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r-FR" sz="3600" dirty="0"/>
                  <a:t> P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d>
                  </m:oMath>
                </a14:m>
                <a:r>
                  <a:rPr lang="fr-FR" sz="3600" dirty="0"/>
                  <a:t> d’après la </a:t>
                </a:r>
                <a:r>
                  <a:rPr lang="fr-FR" sz="3600" dirty="0" err="1"/>
                  <a:t>pté</a:t>
                </a:r>
                <a:r>
                  <a:rPr lang="fr-FR" sz="3600" dirty="0"/>
                  <a:t> ci-dessus on a  donc  (CD)//</a:t>
                </a:r>
                <a:r>
                  <a:rPr lang="fr-FR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fr-FR" sz="3600" dirty="0"/>
                  <a:t>.</a:t>
                </a:r>
              </a:p>
              <a:p>
                <a:r>
                  <a:rPr lang="fr-FR" sz="3600" dirty="0">
                    <a:solidFill>
                      <a:srgbClr val="FF0000"/>
                    </a:solidFill>
                  </a:rPr>
                  <a:t>On trace </a:t>
                </a:r>
                <a14:m>
                  <m:oMath xmlns:m="http://schemas.openxmlformats.org/officeDocument/2006/math">
                    <m:r>
                      <a:rPr lang="fr-FR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donc la parallèle à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 passant par G  avec  (AD) </a:t>
                </a:r>
                <a14:m>
                  <m:oMath xmlns:m="http://schemas.openxmlformats.org/officeDocument/2006/math">
                    <m:r>
                      <a:rPr lang="fr-FR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∩∆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fr-FR" sz="3600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335845"/>
                <a:ext cx="10558462" cy="6186309"/>
              </a:xfrm>
              <a:prstGeom prst="rect">
                <a:avLst/>
              </a:prstGeom>
              <a:blipFill>
                <a:blip r:embed="rId5"/>
                <a:stretch>
                  <a:fillRect l="-1683" t="-1227" r="-1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42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1"/>
    </mc:Choice>
    <mc:Fallback xmlns="">
      <p:transition spd="slow" advTm="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774A9B-6857-3A4D-8FFF-CDC4B7A2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12" t="6311" r="6289" b="6676"/>
          <a:stretch/>
        </p:blipFill>
        <p:spPr>
          <a:xfrm>
            <a:off x="3802855" y="2243138"/>
            <a:ext cx="4157664" cy="3786187"/>
          </a:xfr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21CD1DD-8006-C141-ABC0-944B02A7207A}"/>
              </a:ext>
            </a:extLst>
          </p:cNvPr>
          <p:cNvCxnSpPr>
            <a:cxnSpLocks/>
          </p:cNvCxnSpPr>
          <p:nvPr/>
        </p:nvCxnSpPr>
        <p:spPr>
          <a:xfrm flipV="1">
            <a:off x="5124450" y="3328988"/>
            <a:ext cx="1943100" cy="8501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/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AEA7CD-D7F9-E546-80AC-72695D739338}"/>
              </a:ext>
            </a:extLst>
          </p:cNvPr>
          <p:cNvCxnSpPr/>
          <p:nvPr/>
        </p:nvCxnSpPr>
        <p:spPr>
          <a:xfrm flipH="1">
            <a:off x="6529388" y="3429000"/>
            <a:ext cx="130969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C51BA3A-2EA0-DD4D-82CF-0224220EFDEE}"/>
              </a:ext>
            </a:extLst>
          </p:cNvPr>
          <p:cNvSpPr txBox="1"/>
          <p:nvPr/>
        </p:nvSpPr>
        <p:spPr>
          <a:xfrm>
            <a:off x="5954317" y="305966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F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030FD9A-EC23-D14A-A4AE-4390BAA5061A}"/>
              </a:ext>
            </a:extLst>
          </p:cNvPr>
          <p:cNvCxnSpPr>
            <a:cxnSpLocks/>
          </p:cNvCxnSpPr>
          <p:nvPr/>
        </p:nvCxnSpPr>
        <p:spPr>
          <a:xfrm flipV="1">
            <a:off x="5896571" y="3529012"/>
            <a:ext cx="707827" cy="3154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716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"/>
    </mc:Choice>
    <mc:Fallback xmlns="">
      <p:transition spd="slow" advTm="6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/>
              <p:nvPr/>
            </p:nvSpPr>
            <p:spPr>
              <a:xfrm>
                <a:off x="328613" y="300038"/>
                <a:ext cx="10558462" cy="646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sz="3600" dirty="0"/>
                  <a:t>De même ( AB)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𝑑𝑜𝑛𝑐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// (ABC) .</a:t>
                </a:r>
              </a:p>
              <a:p>
                <a:r>
                  <a:rPr lang="fr-FR" sz="3600" dirty="0"/>
                  <a:t>On a   (AB) // (ABC) et (AB)// P   . De plus (ABC) et P sont sécants suivant une droite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𝑝𝑎𝑠𝑠𝑎𝑛𝑡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 puisque G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/>
                  <a:t>P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r-FR" sz="3600" dirty="0"/>
                  <a:t> (ABC). </a:t>
                </a:r>
              </a:p>
              <a:p>
                <a:r>
                  <a:rPr lang="fr-FR" sz="3600" dirty="0"/>
                  <a:t>Donc si (ABC)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r-FR" sz="3600" dirty="0"/>
                  <a:t> P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fr-FR" sz="3600" dirty="0"/>
                  <a:t> d’après la </a:t>
                </a:r>
                <a:r>
                  <a:rPr lang="fr-FR" sz="3600" dirty="0" err="1"/>
                  <a:t>pté</a:t>
                </a:r>
                <a:r>
                  <a:rPr lang="fr-FR" sz="3600" dirty="0"/>
                  <a:t> ci-dessus on a  donc  (AB)//</a:t>
                </a:r>
                <a:r>
                  <a:rPr lang="fr-FR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3600" dirty="0"/>
                  <a:t>.</a:t>
                </a:r>
              </a:p>
              <a:p>
                <a:r>
                  <a:rPr lang="fr-FR" sz="3600" dirty="0">
                    <a:solidFill>
                      <a:srgbClr val="FF0000"/>
                    </a:solidFill>
                  </a:rPr>
                  <a:t>On trace </a:t>
                </a:r>
                <a14:m>
                  <m:oMath xmlns:m="http://schemas.openxmlformats.org/officeDocument/2006/math">
                    <m:r>
                      <a:rPr lang="fr-FR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donc la parallèle à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 passant par G  avec  (BC) </a:t>
                </a:r>
                <a14:m>
                  <m:oMath xmlns:m="http://schemas.openxmlformats.org/officeDocument/2006/math">
                    <m:r>
                      <a:rPr lang="fr-FR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∩∆</m:t>
                    </m:r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fr-FR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fr-FR" sz="3600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300038"/>
                <a:ext cx="10558462" cy="6463308"/>
              </a:xfrm>
              <a:prstGeom prst="rect">
                <a:avLst/>
              </a:prstGeom>
              <a:blipFill>
                <a:blip r:embed="rId5"/>
                <a:stretch>
                  <a:fillRect l="-1683" r="-30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879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8"/>
    </mc:Choice>
    <mc:Fallback xmlns="">
      <p:transition spd="slow" advTm="17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774A9B-6857-3A4D-8FFF-CDC4B7A2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12" t="6311" r="6289" b="6676"/>
          <a:stretch/>
        </p:blipFill>
        <p:spPr>
          <a:xfrm>
            <a:off x="3802855" y="2243138"/>
            <a:ext cx="4157664" cy="3786187"/>
          </a:xfr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21CD1DD-8006-C141-ABC0-944B02A7207A}"/>
              </a:ext>
            </a:extLst>
          </p:cNvPr>
          <p:cNvCxnSpPr>
            <a:cxnSpLocks/>
          </p:cNvCxnSpPr>
          <p:nvPr/>
        </p:nvCxnSpPr>
        <p:spPr>
          <a:xfrm flipV="1">
            <a:off x="5124450" y="3328988"/>
            <a:ext cx="1943100" cy="8501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/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AEA7CD-D7F9-E546-80AC-72695D739338}"/>
              </a:ext>
            </a:extLst>
          </p:cNvPr>
          <p:cNvCxnSpPr/>
          <p:nvPr/>
        </p:nvCxnSpPr>
        <p:spPr>
          <a:xfrm flipH="1">
            <a:off x="6529388" y="3429000"/>
            <a:ext cx="130969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C51BA3A-2EA0-DD4D-82CF-0224220EFDEE}"/>
              </a:ext>
            </a:extLst>
          </p:cNvPr>
          <p:cNvSpPr txBox="1"/>
          <p:nvPr/>
        </p:nvSpPr>
        <p:spPr>
          <a:xfrm>
            <a:off x="5954317" y="305966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F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030FD9A-EC23-D14A-A4AE-4390BAA5061A}"/>
              </a:ext>
            </a:extLst>
          </p:cNvPr>
          <p:cNvCxnSpPr>
            <a:cxnSpLocks/>
          </p:cNvCxnSpPr>
          <p:nvPr/>
        </p:nvCxnSpPr>
        <p:spPr>
          <a:xfrm flipV="1">
            <a:off x="5896571" y="3529012"/>
            <a:ext cx="707827" cy="3154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DE8AA0-499F-FC4F-B8FC-EE845478A879}"/>
              </a:ext>
            </a:extLst>
          </p:cNvPr>
          <p:cNvCxnSpPr>
            <a:cxnSpLocks/>
          </p:cNvCxnSpPr>
          <p:nvPr/>
        </p:nvCxnSpPr>
        <p:spPr>
          <a:xfrm flipH="1">
            <a:off x="4814888" y="3529012"/>
            <a:ext cx="1281112" cy="238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BA7F1E3-CBBE-894F-A7E9-336F3E08DC0D}"/>
              </a:ext>
            </a:extLst>
          </p:cNvPr>
          <p:cNvCxnSpPr>
            <a:cxnSpLocks/>
          </p:cNvCxnSpPr>
          <p:nvPr/>
        </p:nvCxnSpPr>
        <p:spPr>
          <a:xfrm flipV="1">
            <a:off x="5014913" y="5157789"/>
            <a:ext cx="314325" cy="185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3E17AB7-6CD5-CA41-A704-30AE7D043C16}"/>
              </a:ext>
            </a:extLst>
          </p:cNvPr>
          <p:cNvSpPr txBox="1"/>
          <p:nvPr/>
        </p:nvSpPr>
        <p:spPr>
          <a:xfrm>
            <a:off x="4306490" y="521600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H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93A9872-ECE8-DC4E-A02F-42D83CDFC79A}"/>
              </a:ext>
            </a:extLst>
          </p:cNvPr>
          <p:cNvCxnSpPr>
            <a:cxnSpLocks/>
          </p:cNvCxnSpPr>
          <p:nvPr/>
        </p:nvCxnSpPr>
        <p:spPr>
          <a:xfrm flipV="1">
            <a:off x="5169693" y="3844499"/>
            <a:ext cx="756000" cy="14133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74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"/>
    </mc:Choice>
    <mc:Fallback xmlns="">
      <p:transition spd="slow" advTm="5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/>
              <p:nvPr/>
            </p:nvSpPr>
            <p:spPr>
              <a:xfrm>
                <a:off x="328613" y="300038"/>
                <a:ext cx="1055846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sz="3600" dirty="0"/>
                  <a:t>Ensuite on a </a:t>
                </a:r>
              </a:p>
              <a:p>
                <a:r>
                  <a:rPr lang="fr-FR" sz="3600" dirty="0"/>
                  <a:t>(GF) // (BC) </a:t>
                </a:r>
              </a:p>
              <a:p>
                <a:pPr hangingPunct="0"/>
                <a:r>
                  <a:rPr lang="fr-FR" sz="3600" dirty="0"/>
                  <a:t>(GF)</a:t>
                </a:r>
                <a:r>
                  <a:rPr lang="fr-FR" sz="3600" dirty="0">
                    <a:sym typeface="Symbol" pitchFamily="2" charset="2"/>
                  </a:rPr>
                  <a:t></a:t>
                </a:r>
                <a:r>
                  <a:rPr lang="fr-FR" sz="3600" dirty="0"/>
                  <a:t> P </a:t>
                </a:r>
              </a:p>
              <a:p>
                <a:pPr hangingPunct="0"/>
                <a:r>
                  <a:rPr lang="fr-FR" sz="3600" dirty="0"/>
                  <a:t>(BC) </a:t>
                </a:r>
                <a:r>
                  <a:rPr lang="fr-FR" sz="3600" dirty="0">
                    <a:sym typeface="Symbol" pitchFamily="2" charset="2"/>
                  </a:rPr>
                  <a:t></a:t>
                </a:r>
                <a:r>
                  <a:rPr lang="fr-FR" sz="3600" dirty="0"/>
                  <a:t> (BCD) </a:t>
                </a:r>
              </a:p>
              <a:p>
                <a:pPr hangingPunct="0"/>
                <a:r>
                  <a:rPr lang="fr-FR" sz="3600" dirty="0"/>
                  <a:t>et si d1 désigne l’intersection des plans (BCD) </a:t>
                </a:r>
                <a:r>
                  <a:rPr lang="fr-FR" sz="3600" dirty="0">
                    <a:sym typeface="Symbol" pitchFamily="2" charset="2"/>
                  </a:rPr>
                  <a:t>et P</a:t>
                </a:r>
                <a:r>
                  <a:rPr lang="fr-FR" sz="3600" dirty="0"/>
                  <a:t> </a:t>
                </a:r>
              </a:p>
              <a:p>
                <a:pPr hangingPunct="0"/>
                <a:r>
                  <a:rPr lang="fr-FR" sz="3600" dirty="0"/>
                  <a:t>alors d’après le th du toit d1//(GF)//(BC).</a:t>
                </a:r>
              </a:p>
              <a:p>
                <a:pPr hangingPunct="0"/>
                <a:r>
                  <a:rPr lang="fr-FR" sz="3600" dirty="0"/>
                  <a:t>De plus nécessairement on a H </a:t>
                </a:r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fr-F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fr-FR" sz="3600" dirty="0"/>
                  <a:t>n appelle I le point d’intersection de d1 et (BD).</a:t>
                </a: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  <a:p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091C426-0770-FF4F-A922-43547C5D1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300038"/>
                <a:ext cx="10558462" cy="5632311"/>
              </a:xfrm>
              <a:prstGeom prst="rect">
                <a:avLst/>
              </a:prstGeom>
              <a:blipFill>
                <a:blip r:embed="rId5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64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3"/>
    </mc:Choice>
    <mc:Fallback xmlns="">
      <p:transition spd="slow" advTm="13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774A9B-6857-3A4D-8FFF-CDC4B7A2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212" t="6311" r="6289" b="6676"/>
          <a:stretch/>
        </p:blipFill>
        <p:spPr>
          <a:xfrm>
            <a:off x="3802855" y="2243138"/>
            <a:ext cx="4157664" cy="3786187"/>
          </a:xfr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21CD1DD-8006-C141-ABC0-944B02A7207A}"/>
              </a:ext>
            </a:extLst>
          </p:cNvPr>
          <p:cNvCxnSpPr>
            <a:cxnSpLocks/>
          </p:cNvCxnSpPr>
          <p:nvPr/>
        </p:nvCxnSpPr>
        <p:spPr>
          <a:xfrm flipV="1">
            <a:off x="5124450" y="3328988"/>
            <a:ext cx="1943100" cy="8501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/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9859E3D-15AE-D44C-A696-83DE2584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357" y="3429000"/>
                <a:ext cx="1300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AEA7CD-D7F9-E546-80AC-72695D739338}"/>
              </a:ext>
            </a:extLst>
          </p:cNvPr>
          <p:cNvCxnSpPr/>
          <p:nvPr/>
        </p:nvCxnSpPr>
        <p:spPr>
          <a:xfrm flipH="1">
            <a:off x="6529388" y="3429000"/>
            <a:ext cx="130969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C51BA3A-2EA0-DD4D-82CF-0224220EFDEE}"/>
              </a:ext>
            </a:extLst>
          </p:cNvPr>
          <p:cNvSpPr txBox="1"/>
          <p:nvPr/>
        </p:nvSpPr>
        <p:spPr>
          <a:xfrm>
            <a:off x="5954317" y="305966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F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030FD9A-EC23-D14A-A4AE-4390BAA5061A}"/>
              </a:ext>
            </a:extLst>
          </p:cNvPr>
          <p:cNvCxnSpPr>
            <a:cxnSpLocks/>
          </p:cNvCxnSpPr>
          <p:nvPr/>
        </p:nvCxnSpPr>
        <p:spPr>
          <a:xfrm flipV="1">
            <a:off x="5896571" y="3529012"/>
            <a:ext cx="707827" cy="3154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DDE8AA0-499F-FC4F-B8FC-EE845478A879}"/>
              </a:ext>
            </a:extLst>
          </p:cNvPr>
          <p:cNvCxnSpPr>
            <a:cxnSpLocks/>
          </p:cNvCxnSpPr>
          <p:nvPr/>
        </p:nvCxnSpPr>
        <p:spPr>
          <a:xfrm flipH="1">
            <a:off x="4814888" y="3529012"/>
            <a:ext cx="1281112" cy="238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BA7F1E3-CBBE-894F-A7E9-336F3E08DC0D}"/>
              </a:ext>
            </a:extLst>
          </p:cNvPr>
          <p:cNvCxnSpPr>
            <a:cxnSpLocks/>
          </p:cNvCxnSpPr>
          <p:nvPr/>
        </p:nvCxnSpPr>
        <p:spPr>
          <a:xfrm flipV="1">
            <a:off x="5014913" y="5157789"/>
            <a:ext cx="314325" cy="185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3E17AB7-6CD5-CA41-A704-30AE7D043C16}"/>
              </a:ext>
            </a:extLst>
          </p:cNvPr>
          <p:cNvSpPr txBox="1"/>
          <p:nvPr/>
        </p:nvSpPr>
        <p:spPr>
          <a:xfrm>
            <a:off x="4306490" y="521600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H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93A9872-ECE8-DC4E-A02F-42D83CDFC79A}"/>
              </a:ext>
            </a:extLst>
          </p:cNvPr>
          <p:cNvCxnSpPr>
            <a:cxnSpLocks/>
          </p:cNvCxnSpPr>
          <p:nvPr/>
        </p:nvCxnSpPr>
        <p:spPr>
          <a:xfrm flipV="1">
            <a:off x="5169693" y="3844499"/>
            <a:ext cx="756000" cy="14133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41FD36D-EF47-6B4E-9BEF-3E3BD7528880}"/>
              </a:ext>
            </a:extLst>
          </p:cNvPr>
          <p:cNvCxnSpPr>
            <a:cxnSpLocks/>
          </p:cNvCxnSpPr>
          <p:nvPr/>
        </p:nvCxnSpPr>
        <p:spPr>
          <a:xfrm flipV="1">
            <a:off x="4457700" y="4421802"/>
            <a:ext cx="2419464" cy="1163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0F164157-554C-3C4A-AF87-CD234A775C7A}"/>
              </a:ext>
            </a:extLst>
          </p:cNvPr>
          <p:cNvSpPr txBox="1"/>
          <p:nvPr/>
        </p:nvSpPr>
        <p:spPr>
          <a:xfrm>
            <a:off x="5518230" y="4499266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I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9B59601-F06A-764F-B770-2061782E27FD}"/>
              </a:ext>
            </a:extLst>
          </p:cNvPr>
          <p:cNvCxnSpPr>
            <a:cxnSpLocks/>
          </p:cNvCxnSpPr>
          <p:nvPr/>
        </p:nvCxnSpPr>
        <p:spPr>
          <a:xfrm flipV="1">
            <a:off x="5169693" y="4847703"/>
            <a:ext cx="810535" cy="4100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70D229F-F6E8-DF45-9EBF-7FB578850C23}"/>
              </a:ext>
            </a:extLst>
          </p:cNvPr>
          <p:cNvCxnSpPr>
            <a:cxnSpLocks/>
          </p:cNvCxnSpPr>
          <p:nvPr/>
        </p:nvCxnSpPr>
        <p:spPr>
          <a:xfrm flipH="1">
            <a:off x="5980228" y="3549183"/>
            <a:ext cx="624171" cy="13194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4E5E4DF-7D3E-0849-AD2F-B194D1523A93}"/>
              </a:ext>
            </a:extLst>
          </p:cNvPr>
          <p:cNvSpPr txBox="1"/>
          <p:nvPr/>
        </p:nvSpPr>
        <p:spPr>
          <a:xfrm>
            <a:off x="601127" y="936357"/>
            <a:ext cx="946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La section est donc  le quadrilatère  HGFI ( qui ici est </a:t>
            </a:r>
            <a:r>
              <a:rPr lang="fr-FR" sz="2400">
                <a:solidFill>
                  <a:srgbClr val="FF0000"/>
                </a:solidFill>
              </a:rPr>
              <a:t>un parallélogramme)</a:t>
            </a:r>
            <a:r>
              <a:rPr lang="fr-FR">
                <a:solidFill>
                  <a:srgbClr val="FF0000"/>
                </a:solidFill>
              </a:rPr>
              <a:t>.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5"/>
    </mc:Choice>
    <mc:Fallback xmlns="">
      <p:transition spd="slow" advTm="11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82CB7-3EDF-FD49-872E-B0899E8EE37E}"/>
              </a:ext>
            </a:extLst>
          </p:cNvPr>
          <p:cNvSpPr/>
          <p:nvPr/>
        </p:nvSpPr>
        <p:spPr>
          <a:xfrm>
            <a:off x="700087" y="328614"/>
            <a:ext cx="108727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Convention : toute droite, segment,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...,du plan de coupe sera représenté en rouge et réciproquement »</a:t>
            </a:r>
          </a:p>
          <a:p>
            <a:pPr algn="ctr" hangingPunct="0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 hangingPunct="0">
              <a:spcAft>
                <a:spcPts val="0"/>
              </a:spcAft>
            </a:pPr>
            <a:r>
              <a:rPr lang="fr-FR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METHODE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fr-FR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Pour déterminer géométriquement l’intersection d’un plan et d’un polyèdre, on utilise les règles de géométrie dans l’espace :</a:t>
            </a:r>
          </a:p>
          <a:p>
            <a:pPr hangingPunct="0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hangingPunct="0">
              <a:spcAft>
                <a:spcPts val="0"/>
              </a:spcAft>
              <a:buSzPts val="1000"/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1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"/>
    </mc:Choice>
    <mc:Fallback xmlns=""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7A3EDA-87C4-1044-A6A0-9FA41825087C}"/>
              </a:ext>
            </a:extLst>
          </p:cNvPr>
          <p:cNvSpPr txBox="1"/>
          <p:nvPr/>
        </p:nvSpPr>
        <p:spPr>
          <a:xfrm>
            <a:off x="1220643" y="957263"/>
            <a:ext cx="10695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fr-FR" sz="3200" dirty="0"/>
              <a:t>Si deux points A et B sont dans un plan (P), alors (AB) </a:t>
            </a:r>
            <a:r>
              <a:rPr lang="fr-FR" sz="3200" dirty="0">
                <a:sym typeface="Symbol" pitchFamily="2" charset="2"/>
              </a:rPr>
              <a:t></a:t>
            </a:r>
            <a:r>
              <a:rPr lang="fr-FR" sz="3200" dirty="0"/>
              <a:t> (P)</a:t>
            </a:r>
          </a:p>
          <a:p>
            <a:pPr hangingPunct="0"/>
            <a:r>
              <a:rPr lang="fr-FR" dirty="0"/>
              <a:t> 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A7AA033-520F-204E-B9A1-77A17B50E17C}"/>
              </a:ext>
            </a:extLst>
          </p:cNvPr>
          <p:cNvCxnSpPr/>
          <p:nvPr/>
        </p:nvCxnSpPr>
        <p:spPr>
          <a:xfrm flipV="1">
            <a:off x="3729038" y="4743450"/>
            <a:ext cx="442912" cy="124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01728D0-7E97-2845-B0DA-C0E1FB6AF7BF}"/>
              </a:ext>
            </a:extLst>
          </p:cNvPr>
          <p:cNvCxnSpPr>
            <a:cxnSpLocks/>
          </p:cNvCxnSpPr>
          <p:nvPr/>
        </p:nvCxnSpPr>
        <p:spPr>
          <a:xfrm>
            <a:off x="3729038" y="4586288"/>
            <a:ext cx="442912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7E34D47-9037-EC4D-B7CB-B82E5E06E4C8}"/>
              </a:ext>
            </a:extLst>
          </p:cNvPr>
          <p:cNvSpPr txBox="1"/>
          <p:nvPr/>
        </p:nvSpPr>
        <p:spPr>
          <a:xfrm>
            <a:off x="3386138" y="4465916"/>
            <a:ext cx="4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4E7D84-9A53-604C-BB8C-5DE0C2AC0583}"/>
              </a:ext>
            </a:extLst>
          </p:cNvPr>
          <p:cNvCxnSpPr/>
          <p:nvPr/>
        </p:nvCxnSpPr>
        <p:spPr>
          <a:xfrm>
            <a:off x="6815138" y="3214688"/>
            <a:ext cx="7286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7D6F5A1-8891-2943-AEC7-BC0C58CD6EFE}"/>
              </a:ext>
            </a:extLst>
          </p:cNvPr>
          <p:cNvCxnSpPr/>
          <p:nvPr/>
        </p:nvCxnSpPr>
        <p:spPr>
          <a:xfrm>
            <a:off x="7100888" y="2971800"/>
            <a:ext cx="214312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40DC933-E00E-254F-91FC-3B1E754E9AF2}"/>
              </a:ext>
            </a:extLst>
          </p:cNvPr>
          <p:cNvSpPr txBox="1"/>
          <p:nvPr/>
        </p:nvSpPr>
        <p:spPr>
          <a:xfrm>
            <a:off x="7179469" y="2671762"/>
            <a:ext cx="7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19" name="Parallélogramme 18">
            <a:extLst>
              <a:ext uri="{FF2B5EF4-FFF2-40B4-BE49-F238E27FC236}">
                <a16:creationId xmlns:a16="http://schemas.microsoft.com/office/drawing/2014/main" id="{010912B3-9C96-B044-A2AB-BBF495783E44}"/>
              </a:ext>
            </a:extLst>
          </p:cNvPr>
          <p:cNvSpPr/>
          <p:nvPr/>
        </p:nvSpPr>
        <p:spPr>
          <a:xfrm>
            <a:off x="2014538" y="2471738"/>
            <a:ext cx="7143750" cy="2928937"/>
          </a:xfrm>
          <a:prstGeom prst="parallelogram">
            <a:avLst>
              <a:gd name="adj" fmla="val 4597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D64235A-489C-734B-86A0-FF6E95BAB9AA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3543303" y="2856428"/>
            <a:ext cx="4364828" cy="215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413BF9E-CC2B-9749-9420-354CA9604018}"/>
              </a:ext>
            </a:extLst>
          </p:cNvPr>
          <p:cNvSpPr txBox="1"/>
          <p:nvPr/>
        </p:nvSpPr>
        <p:spPr>
          <a:xfrm>
            <a:off x="3607594" y="343079"/>
            <a:ext cx="407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REGLE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7A213C-E2FC-F341-A5F3-2DFA1532F4D5}"/>
              </a:ext>
            </a:extLst>
          </p:cNvPr>
          <p:cNvSpPr txBox="1"/>
          <p:nvPr/>
        </p:nvSpPr>
        <p:spPr>
          <a:xfrm>
            <a:off x="8608221" y="2487096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6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0"/>
    </mc:Choice>
    <mc:Fallback xmlns="">
      <p:transition spd="slow" advTm="1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FD8A0-01D3-984E-96C6-7149F8D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94432"/>
            <a:ext cx="10515600" cy="1325563"/>
          </a:xfrm>
        </p:spPr>
        <p:txBody>
          <a:bodyPr>
            <a:normAutofit fontScale="90000"/>
          </a:bodyPr>
          <a:lstStyle/>
          <a:p>
            <a:pPr lvl="0" hangingPunct="0"/>
            <a:br>
              <a:rPr lang="fr-FR" dirty="0"/>
            </a:br>
            <a:r>
              <a:rPr lang="fr-FR" dirty="0"/>
              <a:t> Si (D) </a:t>
            </a:r>
            <a:r>
              <a:rPr lang="fr-FR" dirty="0">
                <a:sym typeface="Symbol" pitchFamily="2" charset="2"/>
              </a:rPr>
              <a:t></a:t>
            </a:r>
            <a:r>
              <a:rPr lang="fr-FR" dirty="0"/>
              <a:t> (P) = {I} alors toute droite de (P) sécante avec (D) passe par I.</a:t>
            </a:r>
            <a:br>
              <a:rPr lang="fr-FR" dirty="0"/>
            </a:br>
            <a:endParaRPr lang="fr-FR" dirty="0"/>
          </a:p>
        </p:txBody>
      </p:sp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8B3F1305-1A94-2641-B7F2-A8BC0B660C4F}"/>
              </a:ext>
            </a:extLst>
          </p:cNvPr>
          <p:cNvSpPr/>
          <p:nvPr/>
        </p:nvSpPr>
        <p:spPr>
          <a:xfrm>
            <a:off x="3228975" y="2200275"/>
            <a:ext cx="5657850" cy="334327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0B9BDAF-2E9E-EA41-B489-127EB733DA19}"/>
              </a:ext>
            </a:extLst>
          </p:cNvPr>
          <p:cNvCxnSpPr/>
          <p:nvPr/>
        </p:nvCxnSpPr>
        <p:spPr>
          <a:xfrm>
            <a:off x="5114925" y="3525838"/>
            <a:ext cx="414338" cy="346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7763468-5839-AF4C-B141-B9B2BD0B2274}"/>
              </a:ext>
            </a:extLst>
          </p:cNvPr>
          <p:cNvCxnSpPr/>
          <p:nvPr/>
        </p:nvCxnSpPr>
        <p:spPr>
          <a:xfrm flipH="1">
            <a:off x="5043488" y="3586163"/>
            <a:ext cx="442912" cy="314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A3893BD-C6B1-1F43-97AF-5DE16DAAF2A9}"/>
              </a:ext>
            </a:extLst>
          </p:cNvPr>
          <p:cNvSpPr txBox="1"/>
          <p:nvPr/>
        </p:nvSpPr>
        <p:spPr>
          <a:xfrm>
            <a:off x="4814888" y="3186669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DCA0FF-F59D-474C-B20E-FC885C7B48C1}"/>
              </a:ext>
            </a:extLst>
          </p:cNvPr>
          <p:cNvCxnSpPr/>
          <p:nvPr/>
        </p:nvCxnSpPr>
        <p:spPr>
          <a:xfrm flipV="1">
            <a:off x="2057400" y="3698875"/>
            <a:ext cx="3264694" cy="715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D630515-ACB1-2247-8C44-7CA01334C410}"/>
              </a:ext>
            </a:extLst>
          </p:cNvPr>
          <p:cNvSpPr txBox="1"/>
          <p:nvPr/>
        </p:nvSpPr>
        <p:spPr>
          <a:xfrm>
            <a:off x="1757363" y="3930649"/>
            <a:ext cx="70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8A9246-BDCB-5B43-8034-6277E642ECA2}"/>
              </a:ext>
            </a:extLst>
          </p:cNvPr>
          <p:cNvSpPr txBox="1"/>
          <p:nvPr/>
        </p:nvSpPr>
        <p:spPr>
          <a:xfrm>
            <a:off x="8472490" y="2200275"/>
            <a:ext cx="5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953FDDB-8A50-CF48-894E-F4FC12195021}"/>
              </a:ext>
            </a:extLst>
          </p:cNvPr>
          <p:cNvCxnSpPr>
            <a:cxnSpLocks/>
          </p:cNvCxnSpPr>
          <p:nvPr/>
        </p:nvCxnSpPr>
        <p:spPr>
          <a:xfrm flipV="1">
            <a:off x="5322094" y="3071813"/>
            <a:ext cx="3429002" cy="6270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CB35992-E70E-884D-AF14-BBB2B795F060}"/>
              </a:ext>
            </a:extLst>
          </p:cNvPr>
          <p:cNvCxnSpPr>
            <a:cxnSpLocks/>
          </p:cNvCxnSpPr>
          <p:nvPr/>
        </p:nvCxnSpPr>
        <p:spPr>
          <a:xfrm flipV="1">
            <a:off x="8751096" y="2639813"/>
            <a:ext cx="2336004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EAE420C-8024-0840-ABB5-22E9C73B387A}"/>
              </a:ext>
            </a:extLst>
          </p:cNvPr>
          <p:cNvCxnSpPr/>
          <p:nvPr/>
        </p:nvCxnSpPr>
        <p:spPr>
          <a:xfrm>
            <a:off x="4157663" y="3525838"/>
            <a:ext cx="2878932" cy="404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34D3CA-D8C3-1E45-AF28-B0E3E60AE223}"/>
              </a:ext>
            </a:extLst>
          </p:cNvPr>
          <p:cNvCxnSpPr/>
          <p:nvPr/>
        </p:nvCxnSpPr>
        <p:spPr>
          <a:xfrm flipH="1">
            <a:off x="4982766" y="3071812"/>
            <a:ext cx="546497" cy="1498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E0B292E-23D9-0842-8D96-0876516502BD}"/>
              </a:ext>
            </a:extLst>
          </p:cNvPr>
          <p:cNvCxnSpPr/>
          <p:nvPr/>
        </p:nvCxnSpPr>
        <p:spPr>
          <a:xfrm>
            <a:off x="5186365" y="2898776"/>
            <a:ext cx="342898" cy="201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4E66759B-8925-3F48-AD1C-0C02B8C48AD3}"/>
              </a:ext>
            </a:extLst>
          </p:cNvPr>
          <p:cNvSpPr txBox="1"/>
          <p:nvPr/>
        </p:nvSpPr>
        <p:spPr>
          <a:xfrm>
            <a:off x="3607594" y="343079"/>
            <a:ext cx="407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REGLE 2</a:t>
            </a:r>
          </a:p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8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4"/>
    </mc:Choice>
    <mc:Fallback xmlns="">
      <p:transition spd="slow" advTm="15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élogramme 13">
            <a:extLst>
              <a:ext uri="{FF2B5EF4-FFF2-40B4-BE49-F238E27FC236}">
                <a16:creationId xmlns:a16="http://schemas.microsoft.com/office/drawing/2014/main" id="{953D8FC4-4F8A-7B4F-86DC-1D83A8B95771}"/>
              </a:ext>
            </a:extLst>
          </p:cNvPr>
          <p:cNvSpPr/>
          <p:nvPr/>
        </p:nvSpPr>
        <p:spPr>
          <a:xfrm rot="20185137">
            <a:off x="4289400" y="4941736"/>
            <a:ext cx="1772734" cy="10724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Parallélogramme 11">
            <a:extLst>
              <a:ext uri="{FF2B5EF4-FFF2-40B4-BE49-F238E27FC236}">
                <a16:creationId xmlns:a16="http://schemas.microsoft.com/office/drawing/2014/main" id="{6AA9B0CE-585C-5141-9626-1118C19264BE}"/>
              </a:ext>
            </a:extLst>
          </p:cNvPr>
          <p:cNvSpPr/>
          <p:nvPr/>
        </p:nvSpPr>
        <p:spPr>
          <a:xfrm rot="20185137">
            <a:off x="3940835" y="2923891"/>
            <a:ext cx="1723780" cy="84616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069D2D-0185-034C-8799-160FA659EB7B}"/>
              </a:ext>
            </a:extLst>
          </p:cNvPr>
          <p:cNvSpPr txBox="1"/>
          <p:nvPr/>
        </p:nvSpPr>
        <p:spPr>
          <a:xfrm>
            <a:off x="1414463" y="1071563"/>
            <a:ext cx="932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fr-FR" sz="2400" dirty="0"/>
              <a:t>Etant donné deux plans parallèles, tout plan qui coupe l’un coupe l’autre et les droites d’intersection sont parallèles .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B56BDA04-F97A-754D-8358-D9AFDC886CCA}"/>
              </a:ext>
            </a:extLst>
          </p:cNvPr>
          <p:cNvSpPr/>
          <p:nvPr/>
        </p:nvSpPr>
        <p:spPr>
          <a:xfrm>
            <a:off x="3714749" y="2835096"/>
            <a:ext cx="3386139" cy="593904"/>
          </a:xfrm>
          <a:prstGeom prst="parallelogram">
            <a:avLst>
              <a:gd name="adj" fmla="val 591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2C12DE46-3171-3E4B-8D2F-1857AD03C36E}"/>
              </a:ext>
            </a:extLst>
          </p:cNvPr>
          <p:cNvSpPr/>
          <p:nvPr/>
        </p:nvSpPr>
        <p:spPr>
          <a:xfrm>
            <a:off x="3714749" y="4683416"/>
            <a:ext cx="3386139" cy="655346"/>
          </a:xfrm>
          <a:prstGeom prst="parallelogram">
            <a:avLst>
              <a:gd name="adj" fmla="val 591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499C7416-1014-7F4D-AC00-533772E78D23}"/>
              </a:ext>
            </a:extLst>
          </p:cNvPr>
          <p:cNvSpPr/>
          <p:nvPr/>
        </p:nvSpPr>
        <p:spPr>
          <a:xfrm rot="20185137">
            <a:off x="3813709" y="2206697"/>
            <a:ext cx="1772734" cy="92156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FD2C5854-A55E-1D4B-A648-701593209305}"/>
              </a:ext>
            </a:extLst>
          </p:cNvPr>
          <p:cNvSpPr/>
          <p:nvPr/>
        </p:nvSpPr>
        <p:spPr>
          <a:xfrm rot="20185137">
            <a:off x="4070411" y="3757116"/>
            <a:ext cx="1852144" cy="1253741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F9CB44-ADF9-CD4A-9756-F267C7E30C2A}"/>
              </a:ext>
            </a:extLst>
          </p:cNvPr>
          <p:cNvSpPr txBox="1"/>
          <p:nvPr/>
        </p:nvSpPr>
        <p:spPr>
          <a:xfrm>
            <a:off x="6743700" y="2762716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FC7E10-8283-EC48-ABEA-965D9BD296CA}"/>
              </a:ext>
            </a:extLst>
          </p:cNvPr>
          <p:cNvSpPr txBox="1"/>
          <p:nvPr/>
        </p:nvSpPr>
        <p:spPr>
          <a:xfrm>
            <a:off x="6743699" y="466804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Q’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0CA9AF9-2499-8947-A95D-544D28DEC9D6}"/>
              </a:ext>
            </a:extLst>
          </p:cNvPr>
          <p:cNvCxnSpPr/>
          <p:nvPr/>
        </p:nvCxnSpPr>
        <p:spPr>
          <a:xfrm flipV="1">
            <a:off x="3400425" y="2486025"/>
            <a:ext cx="2802213" cy="12430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DC845FE-7F5A-054F-A862-FB632935E89C}"/>
              </a:ext>
            </a:extLst>
          </p:cNvPr>
          <p:cNvCxnSpPr/>
          <p:nvPr/>
        </p:nvCxnSpPr>
        <p:spPr>
          <a:xfrm flipV="1">
            <a:off x="3774660" y="4360902"/>
            <a:ext cx="2802213" cy="12430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E8D18A0-E50B-CB49-8C94-B953B30EFEDE}"/>
              </a:ext>
            </a:extLst>
          </p:cNvPr>
          <p:cNvSpPr txBox="1"/>
          <p:nvPr/>
        </p:nvSpPr>
        <p:spPr>
          <a:xfrm>
            <a:off x="4851916" y="2113527"/>
            <a:ext cx="64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FFDB17-5B26-8847-B221-297493242CEA}"/>
              </a:ext>
            </a:extLst>
          </p:cNvPr>
          <p:cNvSpPr txBox="1"/>
          <p:nvPr/>
        </p:nvSpPr>
        <p:spPr>
          <a:xfrm>
            <a:off x="6079331" y="2113527"/>
            <a:ext cx="10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9B93D6C-10C1-9847-A853-9535E015A940}"/>
              </a:ext>
            </a:extLst>
          </p:cNvPr>
          <p:cNvSpPr txBox="1"/>
          <p:nvPr/>
        </p:nvSpPr>
        <p:spPr>
          <a:xfrm>
            <a:off x="6522242" y="4181984"/>
            <a:ext cx="10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C83BFF2-EFCB-9F42-9499-B926AC7DC287}"/>
                  </a:ext>
                </a:extLst>
              </p:cNvPr>
              <p:cNvSpPr txBox="1"/>
              <p:nvPr/>
            </p:nvSpPr>
            <p:spPr>
              <a:xfrm>
                <a:off x="8458200" y="2343150"/>
                <a:ext cx="2286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Q//Q’</a:t>
                </a:r>
              </a:p>
              <a:p>
                <a:r>
                  <a:rPr lang="fr-FR" dirty="0"/>
                  <a:t>SI P</a:t>
                </a:r>
                <a:r>
                  <a:rPr lang="fr-FR" dirty="0">
                    <a:sym typeface="Symbol" pitchFamily="2" charset="2"/>
                  </a:rPr>
                  <a:t> </a:t>
                </a:r>
                <a:r>
                  <a:rPr lang="fr-FR" dirty="0"/>
                  <a:t> Q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fr-FR" dirty="0"/>
              </a:p>
              <a:p>
                <a:r>
                  <a:rPr lang="fr-FR" dirty="0"/>
                  <a:t>Et si P </a:t>
                </a:r>
                <a:r>
                  <a:rPr lang="fr-FR" dirty="0">
                    <a:sym typeface="Symbol" pitchFamily="2" charset="2"/>
                  </a:rPr>
                  <a:t></a:t>
                </a:r>
                <a:r>
                  <a:rPr lang="fr-FR" dirty="0"/>
                  <a:t> Q’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fr-FR" dirty="0"/>
              </a:p>
              <a:p>
                <a:r>
                  <a:rPr lang="fr-FR" dirty="0"/>
                  <a:t>Alors D//D'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C83BFF2-EFCB-9F42-9499-B926AC7D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2343150"/>
                <a:ext cx="2286000" cy="1200329"/>
              </a:xfrm>
              <a:prstGeom prst="rect">
                <a:avLst/>
              </a:prstGeom>
              <a:blipFill>
                <a:blip r:embed="rId5"/>
                <a:stretch>
                  <a:fillRect l="-2210" t="-2105" b="-73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0620A18D-7821-F045-BA8F-20C9405299C4}"/>
              </a:ext>
            </a:extLst>
          </p:cNvPr>
          <p:cNvSpPr txBox="1"/>
          <p:nvPr/>
        </p:nvSpPr>
        <p:spPr>
          <a:xfrm>
            <a:off x="4214813" y="30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18C2F66-83CC-CB46-8DFB-7A85476BA3D0}"/>
              </a:ext>
            </a:extLst>
          </p:cNvPr>
          <p:cNvSpPr txBox="1"/>
          <p:nvPr/>
        </p:nvSpPr>
        <p:spPr>
          <a:xfrm>
            <a:off x="3607594" y="343079"/>
            <a:ext cx="407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REGLE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8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6" grpId="0" animBg="1"/>
      <p:bldP spid="7" grpId="0" animBg="1"/>
      <p:bldP spid="9" grpId="0" animBg="1"/>
      <p:bldP spid="10" grpId="0" animBg="1"/>
      <p:bldP spid="15" grpId="0"/>
      <p:bldP spid="16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01133-B931-3E49-B909-CA6BB02B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/>
          <a:lstStyle/>
          <a:p>
            <a:pPr marL="0" indent="0" hangingPunct="0">
              <a:buNone/>
            </a:pPr>
            <a:r>
              <a:rPr lang="fr-FR" dirty="0"/>
              <a:t>Si d//d’ </a:t>
            </a:r>
          </a:p>
          <a:p>
            <a:pPr marL="0" indent="0" hangingPunct="0">
              <a:buNone/>
            </a:pPr>
            <a:r>
              <a:rPr lang="fr-FR" dirty="0"/>
              <a:t>avec d</a:t>
            </a:r>
            <a:r>
              <a:rPr lang="fr-FR" dirty="0">
                <a:sym typeface="Symbol" pitchFamily="2" charset="2"/>
              </a:rPr>
              <a:t></a:t>
            </a:r>
            <a:r>
              <a:rPr lang="fr-FR" dirty="0"/>
              <a:t> P                   alors  d// </a:t>
            </a:r>
            <a:r>
              <a:rPr lang="fr-FR" dirty="0">
                <a:sym typeface="Symbol" pitchFamily="2" charset="2"/>
              </a:rPr>
              <a:t></a:t>
            </a:r>
            <a:r>
              <a:rPr lang="fr-FR" dirty="0"/>
              <a:t>  et d’// </a:t>
            </a:r>
            <a:r>
              <a:rPr lang="fr-FR" dirty="0">
                <a:sym typeface="Symbol" pitchFamily="2" charset="2"/>
              </a:rPr>
              <a:t></a:t>
            </a:r>
            <a:endParaRPr lang="fr-FR" dirty="0"/>
          </a:p>
          <a:p>
            <a:pPr marL="0" indent="0" hangingPunct="0">
              <a:buNone/>
            </a:pPr>
            <a:r>
              <a:rPr lang="fr-FR" dirty="0"/>
              <a:t>et d’ </a:t>
            </a:r>
            <a:r>
              <a:rPr lang="fr-FR" dirty="0">
                <a:sym typeface="Symbol" pitchFamily="2" charset="2"/>
              </a:rPr>
              <a:t></a:t>
            </a:r>
            <a:r>
              <a:rPr lang="fr-FR" dirty="0"/>
              <a:t> P’ </a:t>
            </a:r>
          </a:p>
          <a:p>
            <a:pPr marL="0" indent="0" hangingPunct="0">
              <a:buNone/>
            </a:pPr>
            <a:r>
              <a:rPr lang="fr-FR" dirty="0"/>
              <a:t>et si P</a:t>
            </a:r>
            <a:r>
              <a:rPr lang="fr-FR" dirty="0">
                <a:sym typeface="Symbol" pitchFamily="2" charset="2"/>
              </a:rPr>
              <a:t></a:t>
            </a:r>
            <a:r>
              <a:rPr lang="fr-FR" dirty="0"/>
              <a:t>P’ = {</a:t>
            </a:r>
            <a:r>
              <a:rPr lang="fr-FR" dirty="0">
                <a:sym typeface="Symbol" pitchFamily="2" charset="2"/>
              </a:rPr>
              <a:t></a:t>
            </a:r>
            <a:r>
              <a:rPr lang="fr-FR" dirty="0"/>
              <a:t>}</a:t>
            </a:r>
            <a:endParaRPr lang="fr-FR" u="sng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DD9748-19AC-9E48-BFD1-6A2347C67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75" y="256305"/>
            <a:ext cx="56911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REGLE 4: THEOREME DU TOIT 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C7B05CBC-2F97-874E-9B9F-AD2C4397C40E}"/>
              </a:ext>
            </a:extLst>
          </p:cNvPr>
          <p:cNvSpPr/>
          <p:nvPr/>
        </p:nvSpPr>
        <p:spPr>
          <a:xfrm>
            <a:off x="3381375" y="1171576"/>
            <a:ext cx="376238" cy="2143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31DC0807-7E46-7441-BA0E-B221FB127360}"/>
              </a:ext>
            </a:extLst>
          </p:cNvPr>
          <p:cNvSpPr/>
          <p:nvPr/>
        </p:nvSpPr>
        <p:spPr>
          <a:xfrm>
            <a:off x="5600700" y="3071813"/>
            <a:ext cx="2257425" cy="1443037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>
            <a:extLst>
              <a:ext uri="{FF2B5EF4-FFF2-40B4-BE49-F238E27FC236}">
                <a16:creationId xmlns:a16="http://schemas.microsoft.com/office/drawing/2014/main" id="{E073E481-FD88-C047-B923-A42F5D5026ED}"/>
              </a:ext>
            </a:extLst>
          </p:cNvPr>
          <p:cNvSpPr/>
          <p:nvPr/>
        </p:nvSpPr>
        <p:spPr>
          <a:xfrm rot="16200000">
            <a:off x="5485686" y="3186827"/>
            <a:ext cx="1930241" cy="170021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1901479-F39E-8F4C-B6D7-F8770ADBE4C5}"/>
              </a:ext>
            </a:extLst>
          </p:cNvPr>
          <p:cNvCxnSpPr>
            <a:cxnSpLocks/>
          </p:cNvCxnSpPr>
          <p:nvPr/>
        </p:nvCxnSpPr>
        <p:spPr>
          <a:xfrm>
            <a:off x="7858125" y="2757488"/>
            <a:ext cx="0" cy="1885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A23424-FF3D-134F-B402-E4B2F97594A2}"/>
              </a:ext>
            </a:extLst>
          </p:cNvPr>
          <p:cNvCxnSpPr/>
          <p:nvPr/>
        </p:nvCxnSpPr>
        <p:spPr>
          <a:xfrm>
            <a:off x="7300913" y="3314701"/>
            <a:ext cx="0" cy="214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CD2EB0B-3CA1-9445-86B5-B5F0B5D9E9B7}"/>
              </a:ext>
            </a:extLst>
          </p:cNvPr>
          <p:cNvCxnSpPr/>
          <p:nvPr/>
        </p:nvCxnSpPr>
        <p:spPr>
          <a:xfrm>
            <a:off x="5600700" y="2543175"/>
            <a:ext cx="0" cy="31289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0754B38-EC38-B945-AC63-AC406101FEBE}"/>
              </a:ext>
            </a:extLst>
          </p:cNvPr>
          <p:cNvSpPr txBox="1"/>
          <p:nvPr/>
        </p:nvSpPr>
        <p:spPr>
          <a:xfrm>
            <a:off x="7319962" y="4220706"/>
            <a:ext cx="62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6CD2DC3-BE3C-E94E-9335-E54DA6FAEC04}"/>
              </a:ext>
            </a:extLst>
          </p:cNvPr>
          <p:cNvSpPr txBox="1"/>
          <p:nvPr/>
        </p:nvSpPr>
        <p:spPr>
          <a:xfrm>
            <a:off x="5686426" y="429589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P’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8D092E-58B1-9141-A974-2D93B49F5C23}"/>
              </a:ext>
            </a:extLst>
          </p:cNvPr>
          <p:cNvSpPr txBox="1"/>
          <p:nvPr/>
        </p:nvSpPr>
        <p:spPr>
          <a:xfrm>
            <a:off x="5600700" y="2431375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itchFamily="2" charset="2"/>
              </a:rPr>
              <a:t>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32DA2C-2507-D342-92F6-4B3C5EAA84DE}"/>
              </a:ext>
            </a:extLst>
          </p:cNvPr>
          <p:cNvSpPr txBox="1"/>
          <p:nvPr/>
        </p:nvSpPr>
        <p:spPr>
          <a:xfrm>
            <a:off x="7805737" y="2649081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itchFamily="2" charset="2"/>
              </a:rPr>
              <a:t>d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9BEDF1-03BA-AF4C-9BBE-0AD28930CA2D}"/>
              </a:ext>
            </a:extLst>
          </p:cNvPr>
          <p:cNvSpPr txBox="1"/>
          <p:nvPr/>
        </p:nvSpPr>
        <p:spPr>
          <a:xfrm>
            <a:off x="7300913" y="312682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itchFamily="2" charset="2"/>
              </a:rPr>
              <a:t>d’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7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4"/>
    </mc:Choice>
    <mc:Fallback xmlns="">
      <p:transition spd="slow" advTm="1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36B0F-A540-034B-86BE-F68DFF5C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CONSTRUCTION DE SECTIONS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360949-342E-AB48-A7C6-FD66D7C2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SECTIONS TRES SIMPLES: tous les points sont déjà sur les arrêtes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                     il suffit ici de relier grâce à des segments les 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points pour obtenir la section.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èle 3D 3" descr="Pyramide gris clair">
                <a:extLst>
                  <a:ext uri="{FF2B5EF4-FFF2-40B4-BE49-F238E27FC236}">
                    <a16:creationId xmlns:a16="http://schemas.microsoft.com/office/drawing/2014/main" id="{5AE1FE94-ACDD-734D-A93E-DF9BC0059C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4625835"/>
                  </p:ext>
                </p:extLst>
              </p:nvPr>
            </p:nvGraphicFramePr>
            <p:xfrm>
              <a:off x="1434774" y="2104126"/>
              <a:ext cx="3235971" cy="379433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35971" cy="3794335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75388" ay="-357879" az="-17603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èle 3D 3" descr="Pyramide gris clair">
                <a:extLst>
                  <a:ext uri="{FF2B5EF4-FFF2-40B4-BE49-F238E27FC236}">
                    <a16:creationId xmlns:a16="http://schemas.microsoft.com/office/drawing/2014/main" id="{5AE1FE94-ACDD-734D-A93E-DF9BC0059C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4774" y="2104126"/>
                <a:ext cx="3235971" cy="3794335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912EE5F-3E6C-4941-A9DD-7883BFDD2F24}"/>
              </a:ext>
            </a:extLst>
          </p:cNvPr>
          <p:cNvCxnSpPr/>
          <p:nvPr/>
        </p:nvCxnSpPr>
        <p:spPr>
          <a:xfrm>
            <a:off x="2514600" y="3571875"/>
            <a:ext cx="0" cy="200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441853B-8477-1F4C-B674-389233BABD69}"/>
              </a:ext>
            </a:extLst>
          </p:cNvPr>
          <p:cNvCxnSpPr/>
          <p:nvPr/>
        </p:nvCxnSpPr>
        <p:spPr>
          <a:xfrm>
            <a:off x="2357438" y="3629025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D3BA50-D4E0-D24A-9D22-DEB1BC09EAAF}"/>
              </a:ext>
            </a:extLst>
          </p:cNvPr>
          <p:cNvCxnSpPr>
            <a:cxnSpLocks/>
          </p:cNvCxnSpPr>
          <p:nvPr/>
        </p:nvCxnSpPr>
        <p:spPr>
          <a:xfrm flipV="1">
            <a:off x="2842023" y="4073523"/>
            <a:ext cx="210737" cy="2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65FBBFE-ED3E-CE4B-9589-EBA0C614864E}"/>
              </a:ext>
            </a:extLst>
          </p:cNvPr>
          <p:cNvCxnSpPr/>
          <p:nvPr/>
        </p:nvCxnSpPr>
        <p:spPr>
          <a:xfrm>
            <a:off x="2842023" y="4080561"/>
            <a:ext cx="138110" cy="27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E3E5162-6917-D048-958C-D39A65976121}"/>
              </a:ext>
            </a:extLst>
          </p:cNvPr>
          <p:cNvCxnSpPr/>
          <p:nvPr/>
        </p:nvCxnSpPr>
        <p:spPr>
          <a:xfrm flipV="1">
            <a:off x="3586163" y="3629025"/>
            <a:ext cx="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D1CA9F-92CE-F04E-9FDE-ED099C3D2B79}"/>
              </a:ext>
            </a:extLst>
          </p:cNvPr>
          <p:cNvCxnSpPr/>
          <p:nvPr/>
        </p:nvCxnSpPr>
        <p:spPr>
          <a:xfrm>
            <a:off x="3429000" y="3671887"/>
            <a:ext cx="300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9D52B5D-472F-884A-9783-714AF834F88A}"/>
              </a:ext>
            </a:extLst>
          </p:cNvPr>
          <p:cNvCxnSpPr/>
          <p:nvPr/>
        </p:nvCxnSpPr>
        <p:spPr>
          <a:xfrm>
            <a:off x="2500313" y="3629025"/>
            <a:ext cx="410765" cy="5837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91FE1C5-2FD4-2945-9C34-23E1B6749E28}"/>
              </a:ext>
            </a:extLst>
          </p:cNvPr>
          <p:cNvCxnSpPr>
            <a:cxnSpLocks/>
          </p:cNvCxnSpPr>
          <p:nvPr/>
        </p:nvCxnSpPr>
        <p:spPr>
          <a:xfrm flipV="1">
            <a:off x="2918815" y="3671887"/>
            <a:ext cx="675612" cy="5813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230F8B6-479E-844F-9F22-AD9A2774AD78}"/>
              </a:ext>
            </a:extLst>
          </p:cNvPr>
          <p:cNvCxnSpPr/>
          <p:nvPr/>
        </p:nvCxnSpPr>
        <p:spPr>
          <a:xfrm>
            <a:off x="2514600" y="3649437"/>
            <a:ext cx="1071563" cy="51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5"/>
    </mc:Choice>
    <mc:Fallback xmlns="">
      <p:transition spd="slow" advTm="17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3DFA-B24C-464B-85F9-868BB8FA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PARTIE 1: Sections définies par des conditions de </a:t>
            </a:r>
            <a:r>
              <a:rPr lang="fr-FR" b="1" u="sng" dirty="0" err="1"/>
              <a:t>parallèlisme</a:t>
            </a:r>
            <a:r>
              <a:rPr lang="fr-FR" b="1" u="sng" dirty="0"/>
              <a:t> </a:t>
            </a:r>
            <a:br>
              <a:rPr lang="fr-FR" b="1" u="sng" dirty="0"/>
            </a:br>
            <a:r>
              <a:rPr lang="fr-FR" b="1" u="sng" dirty="0"/>
              <a:t>Exemple 1 </a:t>
            </a:r>
            <a:br>
              <a:rPr lang="fr-FR" u="sng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5A4A34-C4EA-5F42-BDD4-3DE37F87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900" y="1931194"/>
            <a:ext cx="4648200" cy="4140200"/>
          </a:xfr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0F85014-F1D4-D349-B9B0-67F8A00B02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72448" y="1246187"/>
            <a:ext cx="464820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0967887-1017-B648-8257-6EEFD89CEDE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81965" y="1766569"/>
            <a:ext cx="36480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droite (PQ) étant parallèle à (BC), tracer la section du tétraèdre par le plan (PQR).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1649B3-265B-3C45-B2A7-D8528C629B58}"/>
              </a:ext>
            </a:extLst>
          </p:cNvPr>
          <p:cNvSpPr txBox="1"/>
          <p:nvPr/>
        </p:nvSpPr>
        <p:spPr>
          <a:xfrm>
            <a:off x="4186238" y="333622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AF9DE4-8BEB-C349-97BD-AB75E0CFC11D}"/>
              </a:ext>
            </a:extLst>
          </p:cNvPr>
          <p:cNvSpPr txBox="1"/>
          <p:nvPr/>
        </p:nvSpPr>
        <p:spPr>
          <a:xfrm>
            <a:off x="3424238" y="474126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955F0F-F15B-CA47-A1DD-C8F306AEAE6C}"/>
              </a:ext>
            </a:extLst>
          </p:cNvPr>
          <p:cNvSpPr txBox="1"/>
          <p:nvPr/>
        </p:nvSpPr>
        <p:spPr>
          <a:xfrm>
            <a:off x="5738813" y="1746528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48DB60-C72D-8044-B0BC-0F1A189A2769}"/>
              </a:ext>
            </a:extLst>
          </p:cNvPr>
          <p:cNvSpPr txBox="1"/>
          <p:nvPr/>
        </p:nvSpPr>
        <p:spPr>
          <a:xfrm>
            <a:off x="8212931" y="4171223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6AEB197-B224-B449-9001-A1BA4D53BAB4}"/>
              </a:ext>
            </a:extLst>
          </p:cNvPr>
          <p:cNvSpPr txBox="1"/>
          <p:nvPr/>
        </p:nvSpPr>
        <p:spPr>
          <a:xfrm>
            <a:off x="5905501" y="5854462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F855134-D217-D34C-900A-5B7686644D1F}"/>
              </a:ext>
            </a:extLst>
          </p:cNvPr>
          <p:cNvSpPr txBox="1"/>
          <p:nvPr/>
        </p:nvSpPr>
        <p:spPr>
          <a:xfrm>
            <a:off x="6710363" y="533273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497D21-711C-3948-95BB-5B028C032B55}"/>
              </a:ext>
            </a:extLst>
          </p:cNvPr>
          <p:cNvSpPr txBox="1"/>
          <p:nvPr/>
        </p:nvSpPr>
        <p:spPr>
          <a:xfrm>
            <a:off x="5981701" y="399793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4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7"/>
    </mc:Choice>
    <mc:Fallback xmlns="">
      <p:transition spd="slow" advTm="46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5A4A34-C4EA-5F42-BDD4-3DE37F87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71900" y="1931194"/>
            <a:ext cx="4648200" cy="4140200"/>
          </a:xfr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0F85014-F1D4-D349-B9B0-67F8A00B022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72448" y="1246187"/>
            <a:ext cx="464820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1649B3-265B-3C45-B2A7-D8528C629B58}"/>
              </a:ext>
            </a:extLst>
          </p:cNvPr>
          <p:cNvSpPr txBox="1"/>
          <p:nvPr/>
        </p:nvSpPr>
        <p:spPr>
          <a:xfrm>
            <a:off x="4186238" y="333622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AF9DE4-8BEB-C349-97BD-AB75E0CFC11D}"/>
              </a:ext>
            </a:extLst>
          </p:cNvPr>
          <p:cNvSpPr txBox="1"/>
          <p:nvPr/>
        </p:nvSpPr>
        <p:spPr>
          <a:xfrm>
            <a:off x="3424238" y="474126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955F0F-F15B-CA47-A1DD-C8F306AEAE6C}"/>
              </a:ext>
            </a:extLst>
          </p:cNvPr>
          <p:cNvSpPr txBox="1"/>
          <p:nvPr/>
        </p:nvSpPr>
        <p:spPr>
          <a:xfrm>
            <a:off x="5738813" y="1746528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548DB60-C72D-8044-B0BC-0F1A189A2769}"/>
              </a:ext>
            </a:extLst>
          </p:cNvPr>
          <p:cNvSpPr txBox="1"/>
          <p:nvPr/>
        </p:nvSpPr>
        <p:spPr>
          <a:xfrm>
            <a:off x="8212931" y="4171223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6AEB197-B224-B449-9001-A1BA4D53BAB4}"/>
              </a:ext>
            </a:extLst>
          </p:cNvPr>
          <p:cNvSpPr txBox="1"/>
          <p:nvPr/>
        </p:nvSpPr>
        <p:spPr>
          <a:xfrm>
            <a:off x="5905501" y="5854462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F855134-D217-D34C-900A-5B7686644D1F}"/>
              </a:ext>
            </a:extLst>
          </p:cNvPr>
          <p:cNvSpPr txBox="1"/>
          <p:nvPr/>
        </p:nvSpPr>
        <p:spPr>
          <a:xfrm>
            <a:off x="6710363" y="5332730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497D21-711C-3948-95BB-5B028C032B55}"/>
              </a:ext>
            </a:extLst>
          </p:cNvPr>
          <p:cNvSpPr txBox="1"/>
          <p:nvPr/>
        </p:nvSpPr>
        <p:spPr>
          <a:xfrm>
            <a:off x="5981701" y="399793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1E00E2-F34A-B340-A09E-C22ACE7067A9}"/>
              </a:ext>
            </a:extLst>
          </p:cNvPr>
          <p:cNvSpPr txBox="1"/>
          <p:nvPr/>
        </p:nvSpPr>
        <p:spPr>
          <a:xfrm>
            <a:off x="1469231" y="1192530"/>
            <a:ext cx="2717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fr-FR" dirty="0"/>
              <a:t>(PQ)//(BC) </a:t>
            </a:r>
          </a:p>
          <a:p>
            <a:pPr hangingPunct="0"/>
            <a:r>
              <a:rPr lang="fr-FR" dirty="0"/>
              <a:t>(PQ)</a:t>
            </a:r>
            <a:r>
              <a:rPr lang="fr-FR" dirty="0">
                <a:sym typeface="Symbol" pitchFamily="2" charset="2"/>
              </a:rPr>
              <a:t></a:t>
            </a:r>
            <a:r>
              <a:rPr lang="fr-FR" dirty="0"/>
              <a:t> (PQR) </a:t>
            </a:r>
          </a:p>
          <a:p>
            <a:pPr hangingPunct="0"/>
            <a:r>
              <a:rPr lang="fr-FR" dirty="0"/>
              <a:t>( BC) </a:t>
            </a:r>
            <a:r>
              <a:rPr lang="fr-FR" dirty="0">
                <a:sym typeface="Symbol" pitchFamily="2" charset="2"/>
              </a:rPr>
              <a:t></a:t>
            </a:r>
            <a:r>
              <a:rPr lang="fr-FR" dirty="0"/>
              <a:t> (BCD)</a:t>
            </a:r>
          </a:p>
          <a:p>
            <a:pPr hangingPunct="0"/>
            <a:r>
              <a:rPr lang="fr-FR" dirty="0"/>
              <a:t> et (BCD) </a:t>
            </a:r>
            <a:r>
              <a:rPr lang="fr-FR" dirty="0">
                <a:sym typeface="Symbol" pitchFamily="2" charset="2"/>
              </a:rPr>
              <a:t> ( PQR)</a:t>
            </a:r>
            <a:r>
              <a:rPr lang="fr-FR" dirty="0"/>
              <a:t> = {</a:t>
            </a:r>
            <a:r>
              <a:rPr lang="fr-FR" dirty="0">
                <a:sym typeface="Symbol" pitchFamily="2" charset="2"/>
              </a:rPr>
              <a:t></a:t>
            </a:r>
            <a:r>
              <a:rPr lang="fr-FR" dirty="0"/>
              <a:t>}</a:t>
            </a:r>
            <a:endParaRPr lang="fr-FR" u="sng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C7275C4-2AA9-A545-AC2F-8D4838D07AD1}"/>
                  </a:ext>
                </a:extLst>
              </p:cNvPr>
              <p:cNvSpPr txBox="1"/>
              <p:nvPr/>
            </p:nvSpPr>
            <p:spPr>
              <a:xfrm>
                <a:off x="585788" y="214313"/>
                <a:ext cx="10587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L’objectif c’est de déterminer toutes les segments d’intersection avec les faces du tétraèdre. </a:t>
                </a:r>
              </a:p>
              <a:p>
                <a:r>
                  <a:rPr lang="fr-FR" dirty="0"/>
                  <a:t>Il y a déjà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d>
                  </m:oMath>
                </a14:m>
                <a:r>
                  <a:rPr lang="fr-FR" dirty="0"/>
                  <a:t> ; On cherche à tracer, grâce aux </a:t>
                </a:r>
                <a:r>
                  <a:rPr lang="fr-FR" dirty="0" err="1"/>
                  <a:t>ths</a:t>
                </a:r>
                <a:r>
                  <a:rPr lang="fr-FR" dirty="0"/>
                  <a:t> et </a:t>
                </a:r>
                <a:r>
                  <a:rPr lang="fr-FR" dirty="0" err="1"/>
                  <a:t>ptés</a:t>
                </a:r>
                <a:r>
                  <a:rPr lang="fr-FR" dirty="0"/>
                  <a:t> de la géométrie dans l’espace ( car tout doit être prouvé), l’intersection de (PQR) avec les faces (BCD) et (ABD).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C7275C4-2AA9-A545-AC2F-8D4838D0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" y="214313"/>
                <a:ext cx="10587037" cy="923330"/>
              </a:xfrm>
              <a:prstGeom prst="rect">
                <a:avLst/>
              </a:prstGeom>
              <a:blipFill>
                <a:blip r:embed="rId7"/>
                <a:stretch>
                  <a:fillRect l="-359" t="-2703" r="-120" b="-8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019D731-1490-A941-9F73-439E5ED4DB3A}"/>
              </a:ext>
            </a:extLst>
          </p:cNvPr>
          <p:cNvCxnSpPr>
            <a:cxnSpLocks/>
          </p:cNvCxnSpPr>
          <p:nvPr/>
        </p:nvCxnSpPr>
        <p:spPr>
          <a:xfrm flipH="1" flipV="1">
            <a:off x="5279977" y="4740861"/>
            <a:ext cx="1445568" cy="57847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C599E1F-F1F2-054B-93E1-1873ADF117AC}"/>
              </a:ext>
            </a:extLst>
          </p:cNvPr>
          <p:cNvSpPr txBox="1"/>
          <p:nvPr/>
        </p:nvSpPr>
        <p:spPr>
          <a:xfrm>
            <a:off x="4757738" y="4452948"/>
            <a:ext cx="114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B929BD9-3C41-1F48-8F8D-5DBD2FAF3AFE}"/>
              </a:ext>
            </a:extLst>
          </p:cNvPr>
          <p:cNvCxnSpPr>
            <a:cxnSpLocks/>
          </p:cNvCxnSpPr>
          <p:nvPr/>
        </p:nvCxnSpPr>
        <p:spPr>
          <a:xfrm>
            <a:off x="4676776" y="3770888"/>
            <a:ext cx="603201" cy="95109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B77516F-9B9E-A54C-96C7-5037C7F18F03}"/>
              </a:ext>
            </a:extLst>
          </p:cNvPr>
          <p:cNvSpPr/>
          <p:nvPr/>
        </p:nvSpPr>
        <p:spPr>
          <a:xfrm rot="1001492">
            <a:off x="4733934" y="3842809"/>
            <a:ext cx="1217935" cy="180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9004DD5-FB50-7D4E-AEDD-343C7FCFB1B4}"/>
              </a:ext>
            </a:extLst>
          </p:cNvPr>
          <p:cNvCxnSpPr>
            <a:cxnSpLocks/>
          </p:cNvCxnSpPr>
          <p:nvPr/>
        </p:nvCxnSpPr>
        <p:spPr>
          <a:xfrm>
            <a:off x="4657726" y="3769562"/>
            <a:ext cx="1309688" cy="41171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D3C2A82-9026-2443-9BCC-54B6D242A34C}"/>
              </a:ext>
            </a:extLst>
          </p:cNvPr>
          <p:cNvSpPr/>
          <p:nvPr/>
        </p:nvSpPr>
        <p:spPr>
          <a:xfrm rot="3487067">
            <a:off x="5951147" y="4637033"/>
            <a:ext cx="857415" cy="217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8752ECD-6013-EE4D-AFB7-A294F2AA073F}"/>
              </a:ext>
            </a:extLst>
          </p:cNvPr>
          <p:cNvCxnSpPr>
            <a:cxnSpLocks/>
          </p:cNvCxnSpPr>
          <p:nvPr/>
        </p:nvCxnSpPr>
        <p:spPr>
          <a:xfrm>
            <a:off x="6056711" y="4258636"/>
            <a:ext cx="582214" cy="9882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AF0E1C2-E51A-BE4F-A570-459F177E4B85}"/>
                  </a:ext>
                </a:extLst>
              </p:cNvPr>
              <p:cNvSpPr txBox="1"/>
              <p:nvPr/>
            </p:nvSpPr>
            <p:spPr>
              <a:xfrm>
                <a:off x="771525" y="3119776"/>
                <a:ext cx="21859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si (BD) </a:t>
                </a:r>
                <a:r>
                  <a:rPr lang="fr-FR" dirty="0">
                    <a:sym typeface="Symbol" pitchFamily="2" charset="2"/>
                  </a:rPr>
                  <a:t>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∆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 = </m:t>
                    </m:r>
                  </m:oMath>
                </a14:m>
                <a:r>
                  <a:rPr lang="fr-FR" dirty="0"/>
                  <a:t>{</a:t>
                </a:r>
                <a:r>
                  <a:rPr lang="fr-FR" dirty="0">
                    <a:sym typeface="Symbol" pitchFamily="2" charset="2"/>
                  </a:rPr>
                  <a:t>G</a:t>
                </a:r>
                <a:r>
                  <a:rPr lang="fr-FR" dirty="0"/>
                  <a:t>} alors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𝑹𝑮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intersection de (PQR)</a:t>
                </a:r>
              </a:p>
              <a:p>
                <a:r>
                  <a:rPr lang="fr-FR" dirty="0"/>
                  <a:t>avec la face (BCD)</a:t>
                </a:r>
              </a:p>
              <a:p>
                <a:endParaRPr lang="fr-FR" dirty="0"/>
              </a:p>
              <a:p>
                <a:r>
                  <a:rPr lang="fr-FR" dirty="0"/>
                  <a:t> puis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𝑷𝑮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avec la face (ABD)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AF0E1C2-E51A-BE4F-A570-459F177E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119776"/>
                <a:ext cx="2185988" cy="2031325"/>
              </a:xfrm>
              <a:prstGeom prst="rect">
                <a:avLst/>
              </a:prstGeom>
              <a:blipFill>
                <a:blip r:embed="rId8"/>
                <a:stretch>
                  <a:fillRect l="-2312" t="-1863" r="-1156" b="-31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A71353D-FC69-854D-9308-667F52782559}"/>
              </a:ext>
            </a:extLst>
          </p:cNvPr>
          <p:cNvCxnSpPr/>
          <p:nvPr/>
        </p:nvCxnSpPr>
        <p:spPr>
          <a:xfrm>
            <a:off x="4625579" y="4478169"/>
            <a:ext cx="2957512" cy="116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7A3BD01-4177-D746-BF82-76DD620F168F}"/>
                  </a:ext>
                </a:extLst>
              </p:cNvPr>
              <p:cNvSpPr txBox="1"/>
              <p:nvPr/>
            </p:nvSpPr>
            <p:spPr>
              <a:xfrm>
                <a:off x="4500563" y="1344294"/>
                <a:ext cx="73009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alors  (PQ)// </a:t>
                </a:r>
                <a:r>
                  <a:rPr lang="fr-FR" dirty="0">
                    <a:sym typeface="Symbol" pitchFamily="2" charset="2"/>
                  </a:rPr>
                  <a:t></a:t>
                </a:r>
                <a:r>
                  <a:rPr lang="fr-FR" dirty="0"/>
                  <a:t>  et (BC)// </a:t>
                </a:r>
                <a:r>
                  <a:rPr lang="fr-FR" dirty="0">
                    <a:sym typeface="Symbol" pitchFamily="2" charset="2"/>
                  </a:rPr>
                  <a:t> d’après le th du toit . On a donc  //(BC) et 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∈∆</m:t>
                    </m:r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7A3BD01-4177-D746-BF82-76DD620F1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63" y="1344294"/>
                <a:ext cx="7300912" cy="646331"/>
              </a:xfrm>
              <a:prstGeom prst="rect">
                <a:avLst/>
              </a:prstGeom>
              <a:blipFill>
                <a:blip r:embed="rId9"/>
                <a:stretch>
                  <a:fillRect l="-521" t="-5769" r="-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140C599-C165-EA43-A42C-35F0DA2D8F96}"/>
                  </a:ext>
                </a:extLst>
              </p:cNvPr>
              <p:cNvSpPr txBox="1"/>
              <p:nvPr/>
            </p:nvSpPr>
            <p:spPr>
              <a:xfrm>
                <a:off x="6554986" y="5079815"/>
                <a:ext cx="1446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2" charset="2"/>
                        </a:rPr>
                        <m:t>∆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140C599-C165-EA43-A42C-35F0DA2D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6" y="5079815"/>
                <a:ext cx="144660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30AB4B7-8AF8-404C-87CD-88AFD184ED1E}"/>
              </a:ext>
            </a:extLst>
          </p:cNvPr>
          <p:cNvCxnSpPr>
            <a:cxnSpLocks/>
          </p:cNvCxnSpPr>
          <p:nvPr/>
        </p:nvCxnSpPr>
        <p:spPr>
          <a:xfrm>
            <a:off x="5360046" y="4752736"/>
            <a:ext cx="1135856" cy="4422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EC1442A-3D7D-E944-A244-EBFDD4408924}"/>
              </a:ext>
            </a:extLst>
          </p:cNvPr>
          <p:cNvSpPr txBox="1"/>
          <p:nvPr/>
        </p:nvSpPr>
        <p:spPr>
          <a:xfrm>
            <a:off x="8835243" y="3119775"/>
            <a:ext cx="232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section est le quadrilatère  </a:t>
            </a:r>
            <a:r>
              <a:rPr lang="fr-FR" b="1" dirty="0">
                <a:solidFill>
                  <a:srgbClr val="FF0000"/>
                </a:solidFill>
              </a:rPr>
              <a:t>PQRG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6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6"/>
    </mc:Choice>
    <mc:Fallback xmlns="">
      <p:transition spd="slow" advTm="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7" grpId="0" animBg="1"/>
      <p:bldP spid="38" grpId="0" animBg="1"/>
      <p:bldP spid="41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|1.6|4.2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0.7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8|0.8|0.8|1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3|2.5|0.6|0.6|0.8|0.9|0.5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6|0.8|0.9|1|0.9|1.1|0.9|0.7|0.7|0.9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7|1.1|1|0.8|1.7|0.6|0.2|0.5|0.6|2.8|0.9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6|1.2|1|1.1|0.8|0.5|0.5|0.5|0.6|0.5|0.5|0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1.6|1.3|0.7|1.9|0.8|0.7|0.7|0.7|0.7|0.9|0.6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6|0.9|1.2|1.4|1.9|1.8|2.3|0.9|2|1.6|2.5|1.9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|0.6|0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801</Words>
  <Application>Microsoft Office PowerPoint</Application>
  <PresentationFormat>Grand écran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Thème Office</vt:lpstr>
      <vt:lpstr>SECTIONS METHODE </vt:lpstr>
      <vt:lpstr>Présentation PowerPoint</vt:lpstr>
      <vt:lpstr>Présentation PowerPoint</vt:lpstr>
      <vt:lpstr>  Si (D)  (P) = {I} alors toute droite de (P) sécante avec (D) passe par I. </vt:lpstr>
      <vt:lpstr>Présentation PowerPoint</vt:lpstr>
      <vt:lpstr>REGLE 4: THEOREME DU TOIT </vt:lpstr>
      <vt:lpstr>CONSTRUCTION DE SECTIONS </vt:lpstr>
      <vt:lpstr>PARTIE 1: Sections définies par des conditions de parallèlisme  Exemple 1  </vt:lpstr>
      <vt:lpstr>Présentation PowerPoint</vt:lpstr>
      <vt:lpstr>Exemple 2  Représenter la section du tétraèdre par le plan P passant par G et parallèle aux droites (AB) et (CD).</vt:lpstr>
      <vt:lpstr>RAPPEL : PROPRIETE SUR LE PARRALLELISME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METHODE </dc:title>
  <dc:creator>florence francillette</dc:creator>
  <cp:lastModifiedBy>florence francillette</cp:lastModifiedBy>
  <cp:revision>72</cp:revision>
  <dcterms:created xsi:type="dcterms:W3CDTF">2020-03-18T15:52:56Z</dcterms:created>
  <dcterms:modified xsi:type="dcterms:W3CDTF">2020-03-24T14:37:38Z</dcterms:modified>
</cp:coreProperties>
</file>